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348" r:id="rId3"/>
    <p:sldId id="353" r:id="rId4"/>
    <p:sldId id="351" r:id="rId5"/>
    <p:sldId id="354" r:id="rId6"/>
    <p:sldId id="350" r:id="rId7"/>
    <p:sldId id="355" r:id="rId8"/>
    <p:sldId id="349" r:id="rId9"/>
    <p:sldId id="356" r:id="rId10"/>
    <p:sldId id="357" r:id="rId11"/>
    <p:sldId id="358" r:id="rId12"/>
    <p:sldId id="359" r:id="rId13"/>
    <p:sldId id="346" r:id="rId14"/>
    <p:sldId id="341" r:id="rId15"/>
    <p:sldId id="347" r:id="rId16"/>
    <p:sldId id="360" r:id="rId17"/>
    <p:sldId id="334" r:id="rId18"/>
    <p:sldId id="340" r:id="rId19"/>
    <p:sldId id="352" r:id="rId20"/>
    <p:sldId id="342" r:id="rId21"/>
    <p:sldId id="361" r:id="rId22"/>
    <p:sldId id="258" r:id="rId23"/>
    <p:sldId id="34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94660"/>
  </p:normalViewPr>
  <p:slideViewPr>
    <p:cSldViewPr snapToGrid="0">
      <p:cViewPr varScale="1">
        <p:scale>
          <a:sx n="61" d="100"/>
          <a:sy n="61" d="100"/>
        </p:scale>
        <p:origin x="5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FCACD7-65B8-42DF-9628-027FEEA64451}" type="datetimeFigureOut">
              <a:rPr lang="en-ID" smtClean="0"/>
              <a:t>17/11/2024</a:t>
            </a:fld>
            <a:endParaRPr lang="en-ID"/>
          </a:p>
        </p:txBody>
      </p:sp>
      <p:sp>
        <p:nvSpPr>
          <p:cNvPr id="5" name="Footer Placeholder 4"/>
          <p:cNvSpPr>
            <a:spLocks noGrp="1"/>
          </p:cNvSpPr>
          <p:nvPr>
            <p:ph type="ftr" sz="quarter" idx="11"/>
          </p:nvPr>
        </p:nvSpPr>
        <p:spPr/>
        <p:txBody>
          <a:bodyPr/>
          <a:lstStyle/>
          <a:p>
            <a:endParaRPr lang="en-ID"/>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3952979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CACD7-65B8-42DF-9628-027FEEA64451}" type="datetimeFigureOut">
              <a:rPr lang="en-ID" smtClean="0"/>
              <a:t>17/11/2024</a:t>
            </a:fld>
            <a:endParaRPr lang="en-ID"/>
          </a:p>
        </p:txBody>
      </p:sp>
      <p:sp>
        <p:nvSpPr>
          <p:cNvPr id="5" name="Footer Placeholder 4"/>
          <p:cNvSpPr>
            <a:spLocks noGrp="1"/>
          </p:cNvSpPr>
          <p:nvPr>
            <p:ph type="ftr" sz="quarter" idx="11"/>
          </p:nvPr>
        </p:nvSpPr>
        <p:spPr/>
        <p:txBody>
          <a:bodyPr/>
          <a:lstStyle/>
          <a:p>
            <a:endParaRPr lang="en-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455489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CACD7-65B8-42DF-9628-027FEEA64451}" type="datetimeFigureOut">
              <a:rPr lang="en-ID" smtClean="0"/>
              <a:t>17/11/2024</a:t>
            </a:fld>
            <a:endParaRPr lang="en-ID"/>
          </a:p>
        </p:txBody>
      </p:sp>
      <p:sp>
        <p:nvSpPr>
          <p:cNvPr id="5" name="Footer Placeholder 4"/>
          <p:cNvSpPr>
            <a:spLocks noGrp="1"/>
          </p:cNvSpPr>
          <p:nvPr>
            <p:ph type="ftr" sz="quarter" idx="11"/>
          </p:nvPr>
        </p:nvSpPr>
        <p:spPr/>
        <p:txBody>
          <a:bodyPr/>
          <a:lstStyle/>
          <a:p>
            <a:endParaRPr lang="en-ID"/>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58313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CACD7-65B8-42DF-9628-027FEEA64451}" type="datetimeFigureOut">
              <a:rPr lang="en-ID" smtClean="0"/>
              <a:t>17/11/2024</a:t>
            </a:fld>
            <a:endParaRPr lang="en-ID"/>
          </a:p>
        </p:txBody>
      </p:sp>
      <p:sp>
        <p:nvSpPr>
          <p:cNvPr id="6" name="Footer Placeholder 5"/>
          <p:cNvSpPr>
            <a:spLocks noGrp="1"/>
          </p:cNvSpPr>
          <p:nvPr>
            <p:ph type="ftr" sz="quarter" idx="11"/>
          </p:nvPr>
        </p:nvSpPr>
        <p:spPr/>
        <p:txBody>
          <a:bodyPr/>
          <a:lstStyle/>
          <a:p>
            <a:endParaRPr lang="en-ID"/>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2105082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CACD7-65B8-42DF-9628-027FEEA64451}" type="datetimeFigureOut">
              <a:rPr lang="en-ID" smtClean="0"/>
              <a:t>17/11/2024</a:t>
            </a:fld>
            <a:endParaRPr lang="en-ID"/>
          </a:p>
        </p:txBody>
      </p:sp>
      <p:sp>
        <p:nvSpPr>
          <p:cNvPr id="8" name="Footer Placeholder 7"/>
          <p:cNvSpPr>
            <a:spLocks noGrp="1"/>
          </p:cNvSpPr>
          <p:nvPr>
            <p:ph type="ftr" sz="quarter" idx="11"/>
          </p:nvPr>
        </p:nvSpPr>
        <p:spPr/>
        <p:txBody>
          <a:bodyPr/>
          <a:lstStyle/>
          <a:p>
            <a:endParaRPr lang="en-ID"/>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577787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CACD7-65B8-42DF-9628-027FEEA64451}" type="datetimeFigureOut">
              <a:rPr lang="en-ID" smtClean="0"/>
              <a:t>17/11/2024</a:t>
            </a:fld>
            <a:endParaRPr lang="en-ID"/>
          </a:p>
        </p:txBody>
      </p:sp>
      <p:sp>
        <p:nvSpPr>
          <p:cNvPr id="4" name="Footer Placeholder 3"/>
          <p:cNvSpPr>
            <a:spLocks noGrp="1"/>
          </p:cNvSpPr>
          <p:nvPr>
            <p:ph type="ftr" sz="quarter" idx="11"/>
          </p:nvPr>
        </p:nvSpPr>
        <p:spPr/>
        <p:txBody>
          <a:bodyPr/>
          <a:lstStyle/>
          <a:p>
            <a:endParaRPr lang="en-ID"/>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179149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CACD7-65B8-42DF-9628-027FEEA64451}" type="datetimeFigureOut">
              <a:rPr lang="en-ID" smtClean="0"/>
              <a:t>17/11/2024</a:t>
            </a:fld>
            <a:endParaRPr lang="en-ID"/>
          </a:p>
        </p:txBody>
      </p:sp>
      <p:sp>
        <p:nvSpPr>
          <p:cNvPr id="3" name="Footer Placeholder 2"/>
          <p:cNvSpPr>
            <a:spLocks noGrp="1"/>
          </p:cNvSpPr>
          <p:nvPr>
            <p:ph type="ftr" sz="quarter" idx="11"/>
          </p:nvPr>
        </p:nvSpPr>
        <p:spPr/>
        <p:txBody>
          <a:bodyPr/>
          <a:lstStyle/>
          <a:p>
            <a:endParaRPr lang="en-ID"/>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95322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CACD7-65B8-42DF-9628-027FEEA64451}" type="datetimeFigureOut">
              <a:rPr lang="en-ID" smtClean="0"/>
              <a:t>17/11/2024</a:t>
            </a:fld>
            <a:endParaRPr lang="en-ID"/>
          </a:p>
        </p:txBody>
      </p:sp>
      <p:sp>
        <p:nvSpPr>
          <p:cNvPr id="6" name="Footer Placeholder 5"/>
          <p:cNvSpPr>
            <a:spLocks noGrp="1"/>
          </p:cNvSpPr>
          <p:nvPr>
            <p:ph type="ftr" sz="quarter" idx="11"/>
          </p:nvPr>
        </p:nvSpPr>
        <p:spPr/>
        <p:txBody>
          <a:bodyPr/>
          <a:lstStyle/>
          <a:p>
            <a:endParaRPr lang="en-ID"/>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2295942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CACD7-65B8-42DF-9628-027FEEA64451}" type="datetimeFigureOut">
              <a:rPr lang="en-ID" smtClean="0"/>
              <a:t>17/11/2024</a:t>
            </a:fld>
            <a:endParaRPr lang="en-ID"/>
          </a:p>
        </p:txBody>
      </p:sp>
      <p:sp>
        <p:nvSpPr>
          <p:cNvPr id="6" name="Footer Placeholder 5"/>
          <p:cNvSpPr>
            <a:spLocks noGrp="1"/>
          </p:cNvSpPr>
          <p:nvPr>
            <p:ph type="ftr" sz="quarter" idx="11"/>
          </p:nvPr>
        </p:nvSpPr>
        <p:spPr/>
        <p:txBody>
          <a:bodyPr/>
          <a:lstStyle/>
          <a:p>
            <a:endParaRPr lang="en-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1639686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CACD7-65B8-42DF-9628-027FEEA64451}" type="datetimeFigureOut">
              <a:rPr lang="en-ID" smtClean="0"/>
              <a:t>17/11/2024</a:t>
            </a:fld>
            <a:endParaRPr lang="en-ID"/>
          </a:p>
        </p:txBody>
      </p:sp>
      <p:sp>
        <p:nvSpPr>
          <p:cNvPr id="5" name="Footer Placeholder 4"/>
          <p:cNvSpPr>
            <a:spLocks noGrp="1"/>
          </p:cNvSpPr>
          <p:nvPr>
            <p:ph type="ftr" sz="quarter" idx="11"/>
          </p:nvPr>
        </p:nvSpPr>
        <p:spPr/>
        <p:txBody>
          <a:bodyPr/>
          <a:lstStyle/>
          <a:p>
            <a:endParaRPr lang="en-ID"/>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4229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CACD7-65B8-42DF-9628-027FEEA64451}" type="datetimeFigureOut">
              <a:rPr lang="en-ID" smtClean="0"/>
              <a:t>17/11/2024</a:t>
            </a:fld>
            <a:endParaRPr lang="en-ID"/>
          </a:p>
        </p:txBody>
      </p:sp>
      <p:sp>
        <p:nvSpPr>
          <p:cNvPr id="5" name="Footer Placeholder 4"/>
          <p:cNvSpPr>
            <a:spLocks noGrp="1"/>
          </p:cNvSpPr>
          <p:nvPr>
            <p:ph type="ftr" sz="quarter" idx="11"/>
          </p:nvPr>
        </p:nvSpPr>
        <p:spPr/>
        <p:txBody>
          <a:bodyPr/>
          <a:lstStyle/>
          <a:p>
            <a:endParaRPr lang="en-ID"/>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82DCC7F-EEFB-4D87-B334-A76CBB5AFD9B}" type="slidenum">
              <a:rPr lang="en-ID" smtClean="0"/>
              <a:t>‹#›</a:t>
            </a:fld>
            <a:endParaRPr lang="en-ID"/>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14726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4FCACD7-65B8-42DF-9628-027FEEA64451}" type="datetimeFigureOut">
              <a:rPr lang="en-ID" smtClean="0"/>
              <a:t>17/11/2024</a:t>
            </a:fld>
            <a:endParaRPr lang="en-ID"/>
          </a:p>
        </p:txBody>
      </p:sp>
      <p:sp>
        <p:nvSpPr>
          <p:cNvPr id="6" name="Footer Placeholder 5"/>
          <p:cNvSpPr>
            <a:spLocks noGrp="1"/>
          </p:cNvSpPr>
          <p:nvPr>
            <p:ph type="ftr" sz="quarter" idx="11"/>
          </p:nvPr>
        </p:nvSpPr>
        <p:spPr/>
        <p:txBody>
          <a:bodyPr/>
          <a:lstStyle/>
          <a:p>
            <a:endParaRPr lang="en-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2498292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4FCACD7-65B8-42DF-9628-027FEEA64451}" type="datetimeFigureOut">
              <a:rPr lang="en-ID" smtClean="0"/>
              <a:t>17/11/2024</a:t>
            </a:fld>
            <a:endParaRPr lang="en-ID"/>
          </a:p>
        </p:txBody>
      </p:sp>
      <p:sp>
        <p:nvSpPr>
          <p:cNvPr id="6" name="Footer Placeholder 5"/>
          <p:cNvSpPr>
            <a:spLocks noGrp="1"/>
          </p:cNvSpPr>
          <p:nvPr>
            <p:ph type="ftr" sz="quarter" idx="11"/>
          </p:nvPr>
        </p:nvSpPr>
        <p:spPr/>
        <p:txBody>
          <a:bodyPr/>
          <a:lstStyle/>
          <a:p>
            <a:endParaRPr lang="en-ID"/>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82DCC7F-EEFB-4D87-B334-A76CBB5AFD9B}" type="slidenum">
              <a:rPr lang="en-ID" smtClean="0"/>
              <a:t>‹#›</a:t>
            </a:fld>
            <a:endParaRPr lang="en-ID"/>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10225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4FCACD7-65B8-42DF-9628-027FEEA64451}" type="datetimeFigureOut">
              <a:rPr lang="en-ID" smtClean="0"/>
              <a:t>17/11/2024</a:t>
            </a:fld>
            <a:endParaRPr lang="en-ID"/>
          </a:p>
        </p:txBody>
      </p:sp>
      <p:sp>
        <p:nvSpPr>
          <p:cNvPr id="6" name="Footer Placeholder 5"/>
          <p:cNvSpPr>
            <a:spLocks noGrp="1"/>
          </p:cNvSpPr>
          <p:nvPr>
            <p:ph type="ftr" sz="quarter" idx="11"/>
          </p:nvPr>
        </p:nvSpPr>
        <p:spPr/>
        <p:txBody>
          <a:bodyPr/>
          <a:lstStyle/>
          <a:p>
            <a:endParaRPr lang="en-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2777696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CACD7-65B8-42DF-9628-027FEEA64451}" type="datetimeFigureOut">
              <a:rPr lang="en-ID" smtClean="0"/>
              <a:t>17/11/2024</a:t>
            </a:fld>
            <a:endParaRPr lang="en-ID"/>
          </a:p>
        </p:txBody>
      </p:sp>
      <p:sp>
        <p:nvSpPr>
          <p:cNvPr id="5" name="Footer Placeholder 4"/>
          <p:cNvSpPr>
            <a:spLocks noGrp="1"/>
          </p:cNvSpPr>
          <p:nvPr>
            <p:ph type="ftr" sz="quarter" idx="11"/>
          </p:nvPr>
        </p:nvSpPr>
        <p:spPr/>
        <p:txBody>
          <a:bodyPr/>
          <a:lstStyle/>
          <a:p>
            <a:endParaRPr lang="en-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2140247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CACD7-65B8-42DF-9628-027FEEA64451}" type="datetimeFigureOut">
              <a:rPr lang="en-ID" smtClean="0"/>
              <a:t>17/11/2024</a:t>
            </a:fld>
            <a:endParaRPr lang="en-ID"/>
          </a:p>
        </p:txBody>
      </p:sp>
      <p:sp>
        <p:nvSpPr>
          <p:cNvPr id="5" name="Footer Placeholder 4"/>
          <p:cNvSpPr>
            <a:spLocks noGrp="1"/>
          </p:cNvSpPr>
          <p:nvPr>
            <p:ph type="ftr" sz="quarter" idx="11"/>
          </p:nvPr>
        </p:nvSpPr>
        <p:spPr/>
        <p:txBody>
          <a:bodyPr/>
          <a:lstStyle/>
          <a:p>
            <a:endParaRPr lang="en-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2DCC7F-EEFB-4D87-B334-A76CBB5AFD9B}" type="slidenum">
              <a:rPr lang="en-ID" smtClean="0"/>
              <a:t>‹#›</a:t>
            </a:fld>
            <a:endParaRPr lang="en-ID"/>
          </a:p>
        </p:txBody>
      </p:sp>
    </p:spTree>
    <p:extLst>
      <p:ext uri="{BB962C8B-B14F-4D97-AF65-F5344CB8AC3E}">
        <p14:creationId xmlns:p14="http://schemas.microsoft.com/office/powerpoint/2010/main" val="131802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a:extLst>
              <a:ext uri="{FF2B5EF4-FFF2-40B4-BE49-F238E27FC236}">
                <a16:creationId xmlns:a16="http://schemas.microsoft.com/office/drawing/2014/main" id="{232E0615-CBC9-202A-E3D1-A5062D44BD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51B27D0-E05B-265D-5621-395EE21B571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F6E94D8-E012-5F79-156B-DF89FB429875}"/>
              </a:ext>
            </a:extLst>
          </p:cNvPr>
          <p:cNvSpPr>
            <a:spLocks noGrp="1" noChangeArrowheads="1"/>
          </p:cNvSpPr>
          <p:nvPr>
            <p:ph type="sldNum" sz="quarter" idx="12"/>
          </p:nvPr>
        </p:nvSpPr>
        <p:spPr>
          <a:ln/>
        </p:spPr>
        <p:txBody>
          <a:bodyPr/>
          <a:lstStyle>
            <a:lvl1pPr>
              <a:defRPr/>
            </a:lvl1pPr>
          </a:lstStyle>
          <a:p>
            <a:fld id="{17F71A8D-675F-4868-A8BD-881154DE9848}" type="slidenum">
              <a:rPr lang="en-US" altLang="en-US"/>
              <a:pPr/>
              <a:t>‹#›</a:t>
            </a:fld>
            <a:endParaRPr lang="en-US" altLang="en-US"/>
          </a:p>
        </p:txBody>
      </p:sp>
    </p:spTree>
    <p:extLst>
      <p:ext uri="{BB962C8B-B14F-4D97-AF65-F5344CB8AC3E}">
        <p14:creationId xmlns:p14="http://schemas.microsoft.com/office/powerpoint/2010/main" val="3065205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4FCACD7-65B8-42DF-9628-027FEEA64451}" type="datetimeFigureOut">
              <a:rPr lang="en-ID" smtClean="0"/>
              <a:t>17/11/2024</a:t>
            </a:fld>
            <a:endParaRPr lang="en-ID"/>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D"/>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82DCC7F-EEFB-4D87-B334-A76CBB5AFD9B}" type="slidenum">
              <a:rPr lang="en-ID" smtClean="0"/>
              <a:t>‹#›</a:t>
            </a:fld>
            <a:endParaRPr lang="en-ID"/>
          </a:p>
        </p:txBody>
      </p:sp>
    </p:spTree>
    <p:extLst>
      <p:ext uri="{BB962C8B-B14F-4D97-AF65-F5344CB8AC3E}">
        <p14:creationId xmlns:p14="http://schemas.microsoft.com/office/powerpoint/2010/main" val="77194711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amizann.blogspot.com/2013/06/manfaat-ibu-memberikan-asi.html"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https://pixnio.com/flora-plants/fruits/apple-pictures/red-apple-fruit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s://www.emergency-live.com/uz/it/salom-e-sicurezza/Postpartum-sintomi-e-cura-depressiya/" TargetMode="External"/><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www.lusa.web.id/tag/dukungan/" TargetMode="External"/><Relationship Id="rId3" Type="http://schemas.openxmlformats.org/officeDocument/2006/relationships/hyperlink" Target="http://www.lusa.web.id/tag/post-partum/" TargetMode="External"/><Relationship Id="rId7" Type="http://schemas.openxmlformats.org/officeDocument/2006/relationships/hyperlink" Target="http://www.lusa.web.id/tag/melahirkan/" TargetMode="External"/><Relationship Id="rId2" Type="http://schemas.openxmlformats.org/officeDocument/2006/relationships/hyperlink" Target="http://www.lusa.web.id/tag/depresi/" TargetMode="External"/><Relationship Id="rId1" Type="http://schemas.openxmlformats.org/officeDocument/2006/relationships/slideLayout" Target="../slideLayouts/slideLayout17.xml"/><Relationship Id="rId6" Type="http://schemas.openxmlformats.org/officeDocument/2006/relationships/hyperlink" Target="http://www.lusa.web.id/tag/perubahan/" TargetMode="External"/><Relationship Id="rId11" Type="http://schemas.openxmlformats.org/officeDocument/2006/relationships/image" Target="../media/image25.jpeg"/><Relationship Id="rId5" Type="http://schemas.openxmlformats.org/officeDocument/2006/relationships/hyperlink" Target="http://www.lusa.web.id/tag/olahraga/" TargetMode="External"/><Relationship Id="rId10" Type="http://schemas.openxmlformats.org/officeDocument/2006/relationships/hyperlink" Target="http://www.lusa.web.id/tag/kelompok/" TargetMode="External"/><Relationship Id="rId4" Type="http://schemas.openxmlformats.org/officeDocument/2006/relationships/hyperlink" Target="http://www.lusa.web.id/tag/tidur/" TargetMode="External"/><Relationship Id="rId9" Type="http://schemas.openxmlformats.org/officeDocument/2006/relationships/hyperlink" Target="http://www.lusa.web.id/tag/keluarga/"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hyperlink" Target="https://pxhere.com/en/photo/1039645"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73A5-B63E-1C16-F9FB-F234F53A5766}"/>
              </a:ext>
            </a:extLst>
          </p:cNvPr>
          <p:cNvSpPr>
            <a:spLocks noGrp="1"/>
          </p:cNvSpPr>
          <p:nvPr>
            <p:ph type="ctrTitle"/>
          </p:nvPr>
        </p:nvSpPr>
        <p:spPr>
          <a:xfrm>
            <a:off x="1296537" y="590100"/>
            <a:ext cx="10727139" cy="2387600"/>
          </a:xfrm>
        </p:spPr>
        <p:txBody>
          <a:bodyPr>
            <a:normAutofit fontScale="90000"/>
          </a:bodyPr>
          <a:lstStyle/>
          <a:p>
            <a:r>
              <a:rPr lang="en-US" sz="8000" b="1" dirty="0">
                <a:latin typeface="Berlin Sans FB Demi" panose="020E0802020502020306" pitchFamily="34" charset="0"/>
              </a:rPr>
              <a:t>MANAJEMEN </a:t>
            </a:r>
            <a:br>
              <a:rPr lang="en-US" sz="8000" b="1" dirty="0">
                <a:latin typeface="Berlin Sans FB Demi" panose="020E0802020502020306" pitchFamily="34" charset="0"/>
              </a:rPr>
            </a:br>
            <a:r>
              <a:rPr lang="en-US" sz="8000" b="1" dirty="0">
                <a:latin typeface="Berlin Sans FB Demi" panose="020E0802020502020306" pitchFamily="34" charset="0"/>
              </a:rPr>
              <a:t>NIFAS DAN MENYUSUI</a:t>
            </a:r>
            <a:endParaRPr lang="en-ID" sz="8000" b="1" dirty="0">
              <a:latin typeface="Berlin Sans FB Demi" panose="020E0802020502020306" pitchFamily="34" charset="0"/>
            </a:endParaRPr>
          </a:p>
        </p:txBody>
      </p:sp>
      <p:sp>
        <p:nvSpPr>
          <p:cNvPr id="3" name="Subtitle 2">
            <a:extLst>
              <a:ext uri="{FF2B5EF4-FFF2-40B4-BE49-F238E27FC236}">
                <a16:creationId xmlns:a16="http://schemas.microsoft.com/office/drawing/2014/main" id="{A6D61E9B-4E8D-56B0-8A94-DF23AFE3ABB1}"/>
              </a:ext>
            </a:extLst>
          </p:cNvPr>
          <p:cNvSpPr>
            <a:spLocks noGrp="1"/>
          </p:cNvSpPr>
          <p:nvPr>
            <p:ph type="subTitle" idx="1"/>
          </p:nvPr>
        </p:nvSpPr>
        <p:spPr>
          <a:xfrm>
            <a:off x="3043451" y="4488550"/>
            <a:ext cx="6141491" cy="778728"/>
          </a:xfrm>
        </p:spPr>
        <p:txBody>
          <a:bodyPr>
            <a:normAutofit fontScale="92500"/>
          </a:bodyPr>
          <a:lstStyle/>
          <a:p>
            <a:r>
              <a:rPr lang="en-US" sz="3600" b="1" dirty="0" err="1"/>
              <a:t>Bdn</a:t>
            </a:r>
            <a:r>
              <a:rPr lang="en-US" sz="3600" b="1" dirty="0"/>
              <a:t>. </a:t>
            </a:r>
            <a:r>
              <a:rPr lang="en-US" sz="3600" b="1" dirty="0" err="1"/>
              <a:t>Hainun</a:t>
            </a:r>
            <a:r>
              <a:rPr lang="en-US" sz="3600" b="1" dirty="0"/>
              <a:t> Nisa, S.ST,.</a:t>
            </a:r>
            <a:r>
              <a:rPr lang="en-US" sz="3600" b="1" dirty="0" err="1"/>
              <a:t>M.Kes</a:t>
            </a:r>
            <a:endParaRPr lang="en-ID" sz="3600" b="1" dirty="0"/>
          </a:p>
        </p:txBody>
      </p:sp>
      <p:pic>
        <p:nvPicPr>
          <p:cNvPr id="5" name="Picture 4">
            <a:extLst>
              <a:ext uri="{FF2B5EF4-FFF2-40B4-BE49-F238E27FC236}">
                <a16:creationId xmlns:a16="http://schemas.microsoft.com/office/drawing/2014/main" id="{A8F613DC-12BB-6894-3CF9-263296BC87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037" y="2879678"/>
            <a:ext cx="2347414" cy="3562065"/>
          </a:xfrm>
          <a:prstGeom prst="rect">
            <a:avLst/>
          </a:prstGeom>
        </p:spPr>
      </p:pic>
    </p:spTree>
    <p:extLst>
      <p:ext uri="{BB962C8B-B14F-4D97-AF65-F5344CB8AC3E}">
        <p14:creationId xmlns:p14="http://schemas.microsoft.com/office/powerpoint/2010/main" val="2661659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F1C9B-F0E3-1830-53D6-19FE4BFEB7F7}"/>
              </a:ext>
            </a:extLst>
          </p:cNvPr>
          <p:cNvSpPr>
            <a:spLocks noGrp="1"/>
          </p:cNvSpPr>
          <p:nvPr>
            <p:ph type="title"/>
          </p:nvPr>
        </p:nvSpPr>
        <p:spPr/>
        <p:txBody>
          <a:bodyPr/>
          <a:lstStyle/>
          <a:p>
            <a:r>
              <a:rPr lang="en-US" dirty="0">
                <a:latin typeface="Berlin Sans FB Demi" panose="020E0802020502020306" pitchFamily="34" charset="0"/>
              </a:rPr>
              <a:t>PENDAHULUAN</a:t>
            </a:r>
            <a:endParaRPr lang="en-ID" dirty="0">
              <a:latin typeface="Berlin Sans FB Demi" panose="020E0802020502020306" pitchFamily="34" charset="0"/>
            </a:endParaRPr>
          </a:p>
        </p:txBody>
      </p:sp>
      <p:sp>
        <p:nvSpPr>
          <p:cNvPr id="3" name="Content Placeholder 2">
            <a:extLst>
              <a:ext uri="{FF2B5EF4-FFF2-40B4-BE49-F238E27FC236}">
                <a16:creationId xmlns:a16="http://schemas.microsoft.com/office/drawing/2014/main" id="{12B711A8-847C-709B-630A-9974F44284ED}"/>
              </a:ext>
            </a:extLst>
          </p:cNvPr>
          <p:cNvSpPr>
            <a:spLocks noGrp="1"/>
          </p:cNvSpPr>
          <p:nvPr>
            <p:ph idx="1"/>
          </p:nvPr>
        </p:nvSpPr>
        <p:spPr>
          <a:xfrm>
            <a:off x="4197246" y="1825625"/>
            <a:ext cx="7156554" cy="4351338"/>
          </a:xfrm>
        </p:spPr>
        <p:txBody>
          <a:bodyPr>
            <a:normAutofit/>
          </a:bodyPr>
          <a:lstStyle/>
          <a:p>
            <a:pPr marL="270510" indent="0" algn="just">
              <a:buNone/>
            </a:pPr>
            <a:r>
              <a:rPr lang="en-GB" dirty="0" err="1">
                <a:effectLst/>
                <a:latin typeface="Cambria" panose="02040503050406030204" pitchFamily="18" charset="0"/>
                <a:ea typeface="Times New Roman" panose="02020603050405020304" pitchFamily="18" charset="0"/>
                <a:cs typeface="Arial" panose="020B0604020202020204" pitchFamily="34" charset="0"/>
              </a:rPr>
              <a:t>Asuhan</a:t>
            </a:r>
            <a:r>
              <a:rPr lang="en-GB" dirty="0">
                <a:effectLst/>
                <a:latin typeface="Cambria" panose="02040503050406030204" pitchFamily="18" charset="0"/>
                <a:ea typeface="Times New Roman" panose="02020603050405020304" pitchFamily="18" charset="0"/>
                <a:cs typeface="Arial" panose="020B0604020202020204" pitchFamily="34" charset="0"/>
              </a:rPr>
              <a:t> masa </a:t>
            </a:r>
            <a:r>
              <a:rPr lang="en-GB" dirty="0" err="1">
                <a:effectLst/>
                <a:latin typeface="Cambria" panose="02040503050406030204" pitchFamily="18" charset="0"/>
                <a:ea typeface="Times New Roman" panose="02020603050405020304" pitchFamily="18" charset="0"/>
                <a:cs typeface="Arial" panose="020B0604020202020204" pitchFamily="34" charset="0"/>
              </a:rPr>
              <a:t>nifas</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hendaknya</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merupakan</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upaya</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kolaborasi</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antara</a:t>
            </a:r>
            <a:r>
              <a:rPr lang="en-GB" dirty="0">
                <a:effectLst/>
                <a:latin typeface="Cambria" panose="02040503050406030204" pitchFamily="18" charset="0"/>
                <a:ea typeface="Times New Roman" panose="02020603050405020304" pitchFamily="18" charset="0"/>
                <a:cs typeface="Arial" panose="020B0604020202020204" pitchFamily="34" charset="0"/>
              </a:rPr>
              <a:t> orang </a:t>
            </a:r>
            <a:r>
              <a:rPr lang="en-GB" dirty="0" err="1">
                <a:effectLst/>
                <a:latin typeface="Cambria" panose="02040503050406030204" pitchFamily="18" charset="0"/>
                <a:ea typeface="Times New Roman" panose="02020603050405020304" pitchFamily="18" charset="0"/>
                <a:cs typeface="Arial" panose="020B0604020202020204" pitchFamily="34" charset="0"/>
              </a:rPr>
              <a:t>tua</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keluarga</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pemberi</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asuhan</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yg</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sudah</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terlatih</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atau</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tradisional</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profesi</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kebidanan</a:t>
            </a:r>
            <a:r>
              <a:rPr lang="en-GB" dirty="0">
                <a:effectLst/>
                <a:latin typeface="Cambria" panose="02040503050406030204" pitchFamily="18" charset="0"/>
                <a:ea typeface="Times New Roman" panose="02020603050405020304" pitchFamily="18" charset="0"/>
                <a:cs typeface="Arial" panose="020B0604020202020204" pitchFamily="34" charset="0"/>
              </a:rPr>
              <a:t> dan lain-lain </a:t>
            </a:r>
            <a:r>
              <a:rPr lang="en-GB" dirty="0" err="1">
                <a:effectLst/>
                <a:latin typeface="Cambria" panose="02040503050406030204" pitchFamily="18" charset="0"/>
                <a:ea typeface="Times New Roman" panose="02020603050405020304" pitchFamily="18" charset="0"/>
                <a:cs typeface="Arial" panose="020B0604020202020204" pitchFamily="34" charset="0"/>
              </a:rPr>
              <a:t>termasuk</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kelompok</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anggota</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masyarakat</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pembuat</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kebijakan</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perencana</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kesehatan</a:t>
            </a:r>
            <a:r>
              <a:rPr lang="en-GB" dirty="0">
                <a:effectLst/>
                <a:latin typeface="Cambria" panose="02040503050406030204" pitchFamily="18" charset="0"/>
                <a:ea typeface="Times New Roman" panose="02020603050405020304" pitchFamily="18" charset="0"/>
                <a:cs typeface="Arial" panose="020B0604020202020204" pitchFamily="34" charset="0"/>
              </a:rPr>
              <a:t>.</a:t>
            </a:r>
            <a:endParaRPr lang="en-ID" dirty="0">
              <a:effectLst/>
              <a:latin typeface="Times New Roman" panose="02020603050405020304" pitchFamily="18" charset="0"/>
              <a:ea typeface="Times New Roman" panose="02020603050405020304" pitchFamily="18" charset="0"/>
            </a:endParaRPr>
          </a:p>
          <a:p>
            <a:pPr marL="0" indent="0" algn="just">
              <a:buNone/>
            </a:pP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Asuhan</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masa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nifas</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diperlukan</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karena</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dalam</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periode</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ini</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karena</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merupakan</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masa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kritis</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baik</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bagi</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ibu</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maupun</a:t>
            </a:r>
            <a:r>
              <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rPr>
              <a:t> </a:t>
            </a:r>
            <a:r>
              <a:rPr lang="en-GB" dirty="0" err="1">
                <a:solidFill>
                  <a:srgbClr val="00B050"/>
                </a:solidFill>
                <a:effectLst/>
                <a:latin typeface="Cambria" panose="02040503050406030204" pitchFamily="18" charset="0"/>
                <a:ea typeface="Times New Roman" panose="02020603050405020304" pitchFamily="18" charset="0"/>
                <a:cs typeface="Arial" panose="020B0604020202020204" pitchFamily="34" charset="0"/>
              </a:rPr>
              <a:t>bayinya</a:t>
            </a:r>
            <a:endParaRPr lang="en-GB" dirty="0">
              <a:solidFill>
                <a:srgbClr val="00B050"/>
              </a:solidFill>
              <a:effectLst/>
              <a:latin typeface="Cambria" panose="02040503050406030204" pitchFamily="18" charset="0"/>
              <a:ea typeface="Times New Roman" panose="02020603050405020304" pitchFamily="18" charset="0"/>
              <a:cs typeface="Arial" panose="020B0604020202020204" pitchFamily="34" charset="0"/>
            </a:endParaRPr>
          </a:p>
          <a:p>
            <a:pPr marL="0" indent="0" algn="just">
              <a:buNone/>
            </a:pP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Bidan</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sebagai</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ujung</a:t>
            </a:r>
            <a:r>
              <a:rPr lang="en-GB" dirty="0">
                <a:effectLst/>
                <a:latin typeface="Cambria" panose="02040503050406030204" pitchFamily="18" charset="0"/>
                <a:ea typeface="Times New Roman" panose="02020603050405020304" pitchFamily="18" charset="0"/>
                <a:cs typeface="Arial" panose="020B0604020202020204" pitchFamily="34" charset="0"/>
              </a:rPr>
              <a:t> tombak </a:t>
            </a:r>
            <a:r>
              <a:rPr lang="en-GB" dirty="0" err="1">
                <a:effectLst/>
                <a:latin typeface="Cambria" panose="02040503050406030204" pitchFamily="18" charset="0"/>
                <a:ea typeface="Times New Roman" panose="02020603050405020304" pitchFamily="18" charset="0"/>
                <a:cs typeface="Arial" panose="020B0604020202020204" pitchFamily="34" charset="0"/>
              </a:rPr>
              <a:t>pelayanan</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kesehatan</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ibu</a:t>
            </a:r>
            <a:r>
              <a:rPr lang="en-GB" dirty="0">
                <a:effectLst/>
                <a:latin typeface="Cambria" panose="02040503050406030204" pitchFamily="18" charset="0"/>
                <a:ea typeface="Times New Roman" panose="02020603050405020304" pitchFamily="18" charset="0"/>
                <a:cs typeface="Arial" panose="020B0604020202020204" pitchFamily="34" charset="0"/>
              </a:rPr>
              <a:t> dan </a:t>
            </a:r>
            <a:r>
              <a:rPr lang="en-GB" dirty="0" err="1">
                <a:effectLst/>
                <a:latin typeface="Cambria" panose="02040503050406030204" pitchFamily="18" charset="0"/>
                <a:ea typeface="Times New Roman" panose="02020603050405020304" pitchFamily="18" charset="0"/>
                <a:cs typeface="Arial" panose="020B0604020202020204" pitchFamily="34" charset="0"/>
              </a:rPr>
              <a:t>anak</a:t>
            </a:r>
            <a:r>
              <a:rPr lang="en-GB" dirty="0">
                <a:effectLst/>
                <a:latin typeface="Cambria" panose="02040503050406030204" pitchFamily="18" charset="0"/>
                <a:ea typeface="Times New Roman" panose="02020603050405020304" pitchFamily="18" charset="0"/>
                <a:cs typeface="Arial" panose="020B0604020202020204" pitchFamily="34" charset="0"/>
              </a:rPr>
              <a:t> di Indonesia </a:t>
            </a:r>
            <a:r>
              <a:rPr lang="en-GB" dirty="0" err="1">
                <a:effectLst/>
                <a:latin typeface="Cambria" panose="02040503050406030204" pitchFamily="18" charset="0"/>
                <a:ea typeface="Times New Roman" panose="02020603050405020304" pitchFamily="18" charset="0"/>
                <a:cs typeface="Arial" panose="020B0604020202020204" pitchFamily="34" charset="0"/>
              </a:rPr>
              <a:t>memiliki</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peran</a:t>
            </a:r>
            <a:r>
              <a:rPr lang="en-GB" dirty="0">
                <a:effectLst/>
                <a:latin typeface="Cambria" panose="02040503050406030204" pitchFamily="18" charset="0"/>
                <a:ea typeface="Times New Roman" panose="02020603050405020304" pitchFamily="18" charset="0"/>
                <a:cs typeface="Arial" panose="020B0604020202020204" pitchFamily="34" charset="0"/>
              </a:rPr>
              <a:t> dan </a:t>
            </a:r>
            <a:r>
              <a:rPr lang="en-GB" dirty="0" err="1">
                <a:effectLst/>
                <a:latin typeface="Cambria" panose="02040503050406030204" pitchFamily="18" charset="0"/>
                <a:ea typeface="Times New Roman" panose="02020603050405020304" pitchFamily="18" charset="0"/>
                <a:cs typeface="Arial" panose="020B0604020202020204" pitchFamily="34" charset="0"/>
              </a:rPr>
              <a:t>tanggung</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jawab</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khususnya</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dalam</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memberikan</a:t>
            </a:r>
            <a:r>
              <a:rPr lang="en-GB" dirty="0">
                <a:effectLst/>
                <a:latin typeface="Cambria" panose="02040503050406030204" pitchFamily="18" charset="0"/>
                <a:ea typeface="Times New Roman" panose="02020603050405020304" pitchFamily="18" charset="0"/>
                <a:cs typeface="Arial" panose="020B0604020202020204" pitchFamily="34" charset="0"/>
              </a:rPr>
              <a:t> </a:t>
            </a:r>
            <a:r>
              <a:rPr lang="en-GB" dirty="0" err="1">
                <a:effectLst/>
                <a:latin typeface="Cambria" panose="02040503050406030204" pitchFamily="18" charset="0"/>
                <a:ea typeface="Times New Roman" panose="02020603050405020304" pitchFamily="18" charset="0"/>
                <a:cs typeface="Arial" panose="020B0604020202020204" pitchFamily="34" charset="0"/>
              </a:rPr>
              <a:t>asuhan</a:t>
            </a:r>
            <a:r>
              <a:rPr lang="en-GB" dirty="0">
                <a:effectLst/>
                <a:latin typeface="Cambria" panose="02040503050406030204" pitchFamily="18" charset="0"/>
                <a:ea typeface="Times New Roman" panose="02020603050405020304" pitchFamily="18" charset="0"/>
                <a:cs typeface="Arial" panose="020B0604020202020204" pitchFamily="34" charset="0"/>
              </a:rPr>
              <a:t> masa </a:t>
            </a:r>
            <a:r>
              <a:rPr lang="en-GB" dirty="0" err="1">
                <a:effectLst/>
                <a:latin typeface="Cambria" panose="02040503050406030204" pitchFamily="18" charset="0"/>
                <a:ea typeface="Times New Roman" panose="02020603050405020304" pitchFamily="18" charset="0"/>
                <a:cs typeface="Arial" panose="020B0604020202020204" pitchFamily="34" charset="0"/>
              </a:rPr>
              <a:t>nifas</a:t>
            </a:r>
            <a:r>
              <a:rPr lang="en-GB" dirty="0">
                <a:effectLst/>
                <a:latin typeface="Cambria" panose="02040503050406030204" pitchFamily="18" charset="0"/>
                <a:ea typeface="Times New Roman" panose="02020603050405020304" pitchFamily="18" charset="0"/>
                <a:cs typeface="Arial" panose="020B0604020202020204" pitchFamily="34" charset="0"/>
              </a:rPr>
              <a:t> dan </a:t>
            </a:r>
            <a:r>
              <a:rPr lang="en-GB" dirty="0" err="1">
                <a:effectLst/>
                <a:latin typeface="Cambria" panose="02040503050406030204" pitchFamily="18" charset="0"/>
                <a:ea typeface="Times New Roman" panose="02020603050405020304" pitchFamily="18" charset="0"/>
                <a:cs typeface="Arial" panose="020B0604020202020204" pitchFamily="34" charset="0"/>
              </a:rPr>
              <a:t>menyusui</a:t>
            </a:r>
            <a:r>
              <a:rPr lang="en-GB" dirty="0">
                <a:effectLst/>
                <a:latin typeface="Cambria" panose="02040503050406030204" pitchFamily="18" charset="0"/>
                <a:ea typeface="Times New Roman" panose="02020603050405020304" pitchFamily="18" charset="0"/>
                <a:cs typeface="Arial" panose="020B0604020202020204" pitchFamily="34" charset="0"/>
              </a:rPr>
              <a:t>.</a:t>
            </a:r>
          </a:p>
        </p:txBody>
      </p:sp>
      <p:pic>
        <p:nvPicPr>
          <p:cNvPr id="4" name="Picture 3">
            <a:extLst>
              <a:ext uri="{FF2B5EF4-FFF2-40B4-BE49-F238E27FC236}">
                <a16:creationId xmlns:a16="http://schemas.microsoft.com/office/drawing/2014/main" id="{CC6B72C7-D194-FAC7-7BFA-D5B0AFE4A100}"/>
              </a:ext>
            </a:extLst>
          </p:cNvPr>
          <p:cNvPicPr>
            <a:picLocks noChangeAspect="1"/>
          </p:cNvPicPr>
          <p:nvPr/>
        </p:nvPicPr>
        <p:blipFill>
          <a:blip r:embed="rId2"/>
          <a:srcRect/>
          <a:stretch>
            <a:fillRect/>
          </a:stretch>
        </p:blipFill>
        <p:spPr bwMode="auto">
          <a:xfrm>
            <a:off x="231196" y="1364105"/>
            <a:ext cx="3455035" cy="4976734"/>
          </a:xfrm>
          <a:prstGeom prst="rect">
            <a:avLst/>
          </a:prstGeom>
          <a:noFill/>
          <a:ln w="9525">
            <a:noFill/>
            <a:miter lim="800000"/>
            <a:headEnd/>
            <a:tailEnd/>
          </a:ln>
        </p:spPr>
      </p:pic>
    </p:spTree>
    <p:extLst>
      <p:ext uri="{BB962C8B-B14F-4D97-AF65-F5344CB8AC3E}">
        <p14:creationId xmlns:p14="http://schemas.microsoft.com/office/powerpoint/2010/main" val="4092011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B8C96-0EB6-BB46-1994-DE26AAC338DE}"/>
              </a:ext>
            </a:extLst>
          </p:cNvPr>
          <p:cNvSpPr>
            <a:spLocks noGrp="1"/>
          </p:cNvSpPr>
          <p:nvPr>
            <p:ph type="title"/>
          </p:nvPr>
        </p:nvSpPr>
        <p:spPr/>
        <p:txBody>
          <a:bodyPr/>
          <a:lstStyle/>
          <a:p>
            <a:r>
              <a:rPr lang="en-US" dirty="0"/>
              <a:t>PENDEKATAN MANAJ HOLISTIK DAN TUJUAN</a:t>
            </a:r>
            <a:endParaRPr lang="en-ID" dirty="0"/>
          </a:p>
        </p:txBody>
      </p:sp>
      <p:sp>
        <p:nvSpPr>
          <p:cNvPr id="4" name="Rectangle 1">
            <a:extLst>
              <a:ext uri="{FF2B5EF4-FFF2-40B4-BE49-F238E27FC236}">
                <a16:creationId xmlns:a16="http://schemas.microsoft.com/office/drawing/2014/main" id="{C779C303-E067-095C-9076-0DA789F17D1F}"/>
              </a:ext>
            </a:extLst>
          </p:cNvPr>
          <p:cNvSpPr>
            <a:spLocks noGrp="1" noChangeArrowheads="1"/>
          </p:cNvSpPr>
          <p:nvPr>
            <p:ph idx="1"/>
          </p:nvPr>
        </p:nvSpPr>
        <p:spPr bwMode="auto">
          <a:xfrm>
            <a:off x="4420850" y="1905506"/>
            <a:ext cx="6566941"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err="1">
                <a:ln>
                  <a:noFill/>
                </a:ln>
                <a:solidFill>
                  <a:schemeClr val="tx1"/>
                </a:solidFill>
                <a:effectLst/>
                <a:latin typeface="Arial" panose="020B0604020202020204" pitchFamily="34" charset="0"/>
              </a:rPr>
              <a:t>Pendekatan</a:t>
            </a:r>
            <a:r>
              <a:rPr kumimoji="0" lang="en-US" altLang="en-US" sz="2400" b="1" i="0" u="none" strike="noStrike" cap="none" normalizeH="0" baseline="0" dirty="0">
                <a:ln>
                  <a:noFill/>
                </a:ln>
                <a:solidFill>
                  <a:schemeClr val="tx1"/>
                </a:solidFill>
                <a:effectLst/>
                <a:latin typeface="Arial" panose="020B0604020202020204" pitchFamily="34" charset="0"/>
              </a:rPr>
              <a:t> </a:t>
            </a:r>
            <a:r>
              <a:rPr kumimoji="0" lang="en-US" altLang="en-US" sz="2400" b="1" i="0" u="none" strike="noStrike" cap="none" normalizeH="0" baseline="0" dirty="0" err="1">
                <a:ln>
                  <a:noFill/>
                </a:ln>
                <a:solidFill>
                  <a:schemeClr val="tx1"/>
                </a:solidFill>
                <a:effectLst/>
                <a:latin typeface="Arial" panose="020B0604020202020204" pitchFamily="34" charset="0"/>
              </a:rPr>
              <a:t>Holistik</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Melibatkan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perawatan</a:t>
            </a:r>
            <a:r>
              <a:rPr kumimoji="0" lang="en-US" altLang="en-US" sz="2400" b="0" i="0" u="none" strike="noStrike" cap="none" normalizeH="0" baseline="0" dirty="0">
                <a:ln>
                  <a:noFill/>
                </a:ln>
                <a:solidFill>
                  <a:schemeClr val="tx1"/>
                </a:solidFill>
                <a:effectLst/>
                <a:latin typeface="Arial" panose="020B0604020202020204" pitchFamily="34" charset="0"/>
              </a:rPr>
              <a:t> yang </a:t>
            </a:r>
            <a:r>
              <a:rPr kumimoji="0" lang="en-US" altLang="en-US" sz="2400" b="0" i="0" u="none" strike="noStrike" cap="none" normalizeH="0" baseline="0" dirty="0" err="1">
                <a:ln>
                  <a:noFill/>
                </a:ln>
                <a:solidFill>
                  <a:schemeClr val="tx1"/>
                </a:solidFill>
                <a:effectLst/>
                <a:latin typeface="Arial" panose="020B0604020202020204" pitchFamily="34" charset="0"/>
              </a:rPr>
              <a:t>menyeluruh</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dengan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melihat</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ibu</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sebagai</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individu</a:t>
            </a:r>
            <a:r>
              <a:rPr kumimoji="0" lang="en-US" altLang="en-US" sz="2400" b="0" i="0" u="none" strike="noStrike" cap="none" normalizeH="0" baseline="0" dirty="0">
                <a:ln>
                  <a:noFill/>
                </a:ln>
                <a:solidFill>
                  <a:schemeClr val="tx1"/>
                </a:solidFill>
                <a:effectLst/>
                <a:latin typeface="Arial" panose="020B0604020202020204" pitchFamily="34" charset="0"/>
              </a:rPr>
              <a:t> yang </a:t>
            </a:r>
            <a:r>
              <a:rPr kumimoji="0" lang="en-US" altLang="en-US" sz="2400" b="0" i="0" u="none" strike="noStrike" cap="none" normalizeH="0" baseline="0" dirty="0" err="1">
                <a:ln>
                  <a:noFill/>
                </a:ln>
                <a:solidFill>
                  <a:schemeClr val="tx1"/>
                </a:solidFill>
                <a:effectLst/>
                <a:latin typeface="Arial" panose="020B0604020202020204" pitchFamily="34" charset="0"/>
              </a:rPr>
              <a:t>utuh</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bukan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hanya</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aspek</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fisik</a:t>
            </a:r>
            <a:r>
              <a:rPr kumimoji="0" lang="en-US" altLang="en-US" sz="2400" b="0" i="0" u="none" strike="noStrike" cap="none" normalizeH="0" baseline="0" dirty="0">
                <a:ln>
                  <a:noFill/>
                </a:ln>
                <a:solidFill>
                  <a:schemeClr val="tx1"/>
                </a:solidFill>
                <a:effectLst/>
                <a:latin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lang="en-US" altLang="en-US" sz="2400" b="1" dirty="0" err="1">
                <a:latin typeface="Arial" panose="020B0604020202020204" pitchFamily="34" charset="0"/>
              </a:rPr>
              <a:t>T</a:t>
            </a:r>
            <a:r>
              <a:rPr kumimoji="0" lang="en-US" altLang="en-US" sz="2400" b="1" i="0" u="none" strike="noStrike" cap="none" normalizeH="0" baseline="0" dirty="0" err="1">
                <a:ln>
                  <a:noFill/>
                </a:ln>
                <a:solidFill>
                  <a:schemeClr val="tx1"/>
                </a:solidFill>
                <a:effectLst/>
                <a:latin typeface="Arial" panose="020B0604020202020204" pitchFamily="34" charset="0"/>
              </a:rPr>
              <a:t>ujuan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Memberikan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dukungan</a:t>
            </a:r>
            <a:r>
              <a:rPr kumimoji="0" lang="en-US" altLang="en-US" sz="2400" b="0" i="0" u="none" strike="noStrike" cap="none" normalizeH="0" baseline="0" dirty="0">
                <a:ln>
                  <a:noFill/>
                </a:ln>
                <a:solidFill>
                  <a:schemeClr val="tx1"/>
                </a:solidFill>
                <a:effectLst/>
                <a:latin typeface="Arial" panose="020B0604020202020204" pitchFamily="34" charset="0"/>
              </a:rPr>
              <a:t> yang optimal pada </a:t>
            </a:r>
            <a:r>
              <a:rPr kumimoji="0" lang="en-US" altLang="en-US" sz="2400" b="0" i="0" u="none" strike="noStrike" cap="none" normalizeH="0" baseline="0" dirty="0" err="1">
                <a:ln>
                  <a:noFill/>
                </a:ln>
                <a:solidFill>
                  <a:schemeClr val="tx1"/>
                </a:solidFill>
                <a:effectLst/>
                <a:latin typeface="Arial" panose="020B0604020202020204" pitchFamily="34" charset="0"/>
              </a:rPr>
              <a:t>ibu</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nifas</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untuk</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pemulihan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fisik</a:t>
            </a:r>
            <a:r>
              <a:rPr kumimoji="0" lang="en-US" altLang="en-US" sz="2400" b="0" i="0" u="none" strike="noStrike" cap="none" normalizeH="0" baseline="0" dirty="0">
                <a:ln>
                  <a:noFill/>
                </a:ln>
                <a:solidFill>
                  <a:schemeClr val="tx1"/>
                </a:solidFill>
                <a:effectLst/>
                <a:latin typeface="Arial" panose="020B0604020202020204" pitchFamily="34" charset="0"/>
              </a:rPr>
              <a:t> dan </a:t>
            </a:r>
            <a:r>
              <a:rPr kumimoji="0" lang="en-US" altLang="en-US" sz="2400" b="0" i="0" u="none" strike="noStrike" cap="none" normalizeH="0" baseline="0" dirty="0" err="1">
                <a:ln>
                  <a:noFill/>
                </a:ln>
                <a:solidFill>
                  <a:schemeClr val="tx1"/>
                </a:solidFill>
                <a:effectLst/>
                <a:latin typeface="Arial" panose="020B0604020202020204" pitchFamily="34" charset="0"/>
              </a:rPr>
              <a:t>emosional</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serta</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meningkatkan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kualitas</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hidup</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setelah</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melahirkan</a:t>
            </a:r>
            <a:r>
              <a:rPr kumimoji="0" lang="en-US" altLang="en-US" sz="2400" b="0" i="0" u="none" strike="noStrike" cap="none" normalizeH="0" baseline="0" dirty="0">
                <a:ln>
                  <a:noFill/>
                </a:ln>
                <a:solidFill>
                  <a:schemeClr val="tx1"/>
                </a:solidFill>
                <a:effectLst/>
                <a:latin typeface="Arial" panose="020B0604020202020204" pitchFamily="34" charset="0"/>
              </a:rPr>
              <a:t> </a:t>
            </a:r>
          </a:p>
        </p:txBody>
      </p:sp>
      <p:pic>
        <p:nvPicPr>
          <p:cNvPr id="6" name="Picture 5">
            <a:extLst>
              <a:ext uri="{FF2B5EF4-FFF2-40B4-BE49-F238E27FC236}">
                <a16:creationId xmlns:a16="http://schemas.microsoft.com/office/drawing/2014/main" id="{2D1134A6-41E8-7152-3D7B-80DC831967D2}"/>
              </a:ext>
            </a:extLst>
          </p:cNvPr>
          <p:cNvPicPr>
            <a:picLocks noChangeAspect="1"/>
          </p:cNvPicPr>
          <p:nvPr/>
        </p:nvPicPr>
        <p:blipFill>
          <a:blip r:embed="rId2"/>
          <a:stretch>
            <a:fillRect/>
          </a:stretch>
        </p:blipFill>
        <p:spPr>
          <a:xfrm>
            <a:off x="838200" y="1690688"/>
            <a:ext cx="3582650" cy="3261805"/>
          </a:xfrm>
          <a:prstGeom prst="rect">
            <a:avLst/>
          </a:prstGeom>
        </p:spPr>
      </p:pic>
    </p:spTree>
    <p:extLst>
      <p:ext uri="{BB962C8B-B14F-4D97-AF65-F5344CB8AC3E}">
        <p14:creationId xmlns:p14="http://schemas.microsoft.com/office/powerpoint/2010/main" val="4263203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AED24B8-74D3-DBC2-79D6-0F467D8F20D6}"/>
              </a:ext>
            </a:extLst>
          </p:cNvPr>
          <p:cNvPicPr>
            <a:picLocks noGrp="1" noChangeAspect="1"/>
          </p:cNvPicPr>
          <p:nvPr>
            <p:ph idx="1"/>
          </p:nvPr>
        </p:nvPicPr>
        <p:blipFill>
          <a:blip r:embed="rId2"/>
          <a:stretch>
            <a:fillRect/>
          </a:stretch>
        </p:blipFill>
        <p:spPr>
          <a:xfrm>
            <a:off x="3702569" y="835701"/>
            <a:ext cx="7360172" cy="5186597"/>
          </a:xfrm>
        </p:spPr>
      </p:pic>
      <p:pic>
        <p:nvPicPr>
          <p:cNvPr id="6" name="Picture 5">
            <a:extLst>
              <a:ext uri="{FF2B5EF4-FFF2-40B4-BE49-F238E27FC236}">
                <a16:creationId xmlns:a16="http://schemas.microsoft.com/office/drawing/2014/main" id="{656BB8F2-B369-51D1-8063-9DB1F239C4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597" y="835701"/>
            <a:ext cx="3087971" cy="4965492"/>
          </a:xfrm>
          <a:prstGeom prst="rect">
            <a:avLst/>
          </a:prstGeom>
          <a:noFill/>
          <a:ln>
            <a:noFill/>
          </a:ln>
        </p:spPr>
      </p:pic>
    </p:spTree>
    <p:extLst>
      <p:ext uri="{BB962C8B-B14F-4D97-AF65-F5344CB8AC3E}">
        <p14:creationId xmlns:p14="http://schemas.microsoft.com/office/powerpoint/2010/main" val="3015706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2F1AC-7EE3-E828-159D-D9E4F060774D}"/>
              </a:ext>
            </a:extLst>
          </p:cNvPr>
          <p:cNvSpPr>
            <a:spLocks noGrp="1"/>
          </p:cNvSpPr>
          <p:nvPr>
            <p:ph type="title"/>
          </p:nvPr>
        </p:nvSpPr>
        <p:spPr/>
        <p:txBody>
          <a:bodyPr/>
          <a:lstStyle/>
          <a:p>
            <a:r>
              <a:rPr lang="en-ID" b="1" dirty="0" err="1">
                <a:latin typeface="Cambria" panose="02040503050406030204" pitchFamily="18" charset="0"/>
                <a:ea typeface="Cambria" panose="02040503050406030204" pitchFamily="18" charset="0"/>
              </a:rPr>
              <a:t>Aspek</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Fisik</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dalam</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Asuhan</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Nifas</a:t>
            </a:r>
            <a:endParaRPr lang="en-ID" b="1" dirty="0">
              <a:latin typeface="Cambria" panose="02040503050406030204" pitchFamily="18" charset="0"/>
              <a:ea typeface="Cambria" panose="02040503050406030204" pitchFamily="18" charset="0"/>
            </a:endParaRPr>
          </a:p>
        </p:txBody>
      </p:sp>
      <p:sp>
        <p:nvSpPr>
          <p:cNvPr id="4" name="Rectangle 1">
            <a:extLst>
              <a:ext uri="{FF2B5EF4-FFF2-40B4-BE49-F238E27FC236}">
                <a16:creationId xmlns:a16="http://schemas.microsoft.com/office/drawing/2014/main" id="{098A9116-CA0E-E072-B4FC-E5390D9ED0D4}"/>
              </a:ext>
            </a:extLst>
          </p:cNvPr>
          <p:cNvSpPr>
            <a:spLocks noGrp="1" noChangeArrowheads="1"/>
          </p:cNvSpPr>
          <p:nvPr>
            <p:ph idx="1"/>
          </p:nvPr>
        </p:nvSpPr>
        <p:spPr bwMode="auto">
          <a:xfrm>
            <a:off x="838200" y="1646804"/>
            <a:ext cx="695668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Pemulihan</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Fisik</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Ibu</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a:p>
            <a:pPr marL="0" marR="0" lvl="0" indent="0" algn="just" defTabSz="914400" rtl="0" eaLnBrk="0" fontAlgn="base" latinLnBrk="0" hangingPunct="0">
              <a:lnSpc>
                <a:spcPct val="100000"/>
              </a:lnSpc>
              <a:spcBef>
                <a:spcPct val="0"/>
              </a:spcBef>
              <a:spcAft>
                <a:spcPct val="0"/>
              </a:spcAft>
              <a:buClrTx/>
              <a:buSzTx/>
              <a:buNone/>
              <a:tabLst/>
            </a:pPr>
            <a:r>
              <a:rPr lang="en-US" altLang="en-US" sz="2000" dirty="0" err="1">
                <a:latin typeface="Cambria" panose="02040503050406030204" pitchFamily="18" charset="0"/>
                <a:ea typeface="Cambria" panose="02040503050406030204" pitchFamily="18" charset="0"/>
              </a:rPr>
              <a:t>P</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enyembuhan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luka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perineum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atau</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operasi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caesar</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pemulihan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uterus, dan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kesehatan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tubuh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secara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keseluruhan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t>
            </a:r>
          </a:p>
          <a:p>
            <a:pPr marL="0" marR="0" lvl="0" indent="0" algn="just"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Perawatan</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Payudara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Mengatasi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masalah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laktasi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mastitis, dan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menjaga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kenyamanan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ibu</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dalam</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menyusui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t>
            </a:r>
          </a:p>
          <a:p>
            <a:pPr marL="0" marR="0" lvl="0" indent="0" algn="just"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Pemantauan</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Kondisi</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Kesehatan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Pemeriksaan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tekanan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darah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detak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jantung</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dan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suhu</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tubuh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untuk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mencegah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komplikasi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t>
            </a:r>
          </a:p>
          <a:p>
            <a:pPr marL="0" marR="0" lvl="0" indent="0" algn="just"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Rekomendasi</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Aktivitas</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Fisik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Mengatur</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aktivitas</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fisik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secara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bertahap</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untuk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mempercepat</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pemulihan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tubuh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setelah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melahirkan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p:txBody>
      </p:sp>
      <p:pic>
        <p:nvPicPr>
          <p:cNvPr id="6" name="Picture 5">
            <a:extLst>
              <a:ext uri="{FF2B5EF4-FFF2-40B4-BE49-F238E27FC236}">
                <a16:creationId xmlns:a16="http://schemas.microsoft.com/office/drawing/2014/main" id="{4CD5A086-D4E3-9D50-7B9A-2C6C99F95B0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96003" y="1990447"/>
            <a:ext cx="3357797" cy="4365338"/>
          </a:xfrm>
          <a:prstGeom prst="rect">
            <a:avLst/>
          </a:prstGeom>
          <a:noFill/>
          <a:ln>
            <a:noFill/>
          </a:ln>
        </p:spPr>
      </p:pic>
    </p:spTree>
    <p:extLst>
      <p:ext uri="{BB962C8B-B14F-4D97-AF65-F5344CB8AC3E}">
        <p14:creationId xmlns:p14="http://schemas.microsoft.com/office/powerpoint/2010/main" val="1404982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A36DAF6-1A08-6013-3D39-CD91BF700930}"/>
              </a:ext>
            </a:extLst>
          </p:cNvPr>
          <p:cNvPicPr>
            <a:picLocks noGrp="1" noChangeAspect="1"/>
          </p:cNvPicPr>
          <p:nvPr>
            <p:ph idx="1"/>
          </p:nvPr>
        </p:nvPicPr>
        <p:blipFill>
          <a:blip r:embed="rId2"/>
          <a:stretch>
            <a:fillRect/>
          </a:stretch>
        </p:blipFill>
        <p:spPr>
          <a:xfrm>
            <a:off x="1117600" y="800100"/>
            <a:ext cx="9829799" cy="5376863"/>
          </a:xfrm>
        </p:spPr>
      </p:pic>
    </p:spTree>
    <p:extLst>
      <p:ext uri="{BB962C8B-B14F-4D97-AF65-F5344CB8AC3E}">
        <p14:creationId xmlns:p14="http://schemas.microsoft.com/office/powerpoint/2010/main" val="2222624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A7761-594B-37F8-9DD1-528D6F4E87F4}"/>
              </a:ext>
            </a:extLst>
          </p:cNvPr>
          <p:cNvSpPr>
            <a:spLocks noGrp="1"/>
          </p:cNvSpPr>
          <p:nvPr>
            <p:ph type="title"/>
          </p:nvPr>
        </p:nvSpPr>
        <p:spPr/>
        <p:txBody>
          <a:bodyPr/>
          <a:lstStyle/>
          <a:p>
            <a:r>
              <a:rPr lang="sv-SE" b="1" dirty="0">
                <a:latin typeface="Cambria" panose="02040503050406030204" pitchFamily="18" charset="0"/>
                <a:ea typeface="Cambria" panose="02040503050406030204" pitchFamily="18" charset="0"/>
              </a:rPr>
              <a:t>Aspek Mental dalam Asuhan Nifas</a:t>
            </a:r>
            <a:endParaRPr lang="en-ID" b="1" dirty="0">
              <a:latin typeface="Cambria" panose="02040503050406030204" pitchFamily="18" charset="0"/>
              <a:ea typeface="Cambria" panose="02040503050406030204" pitchFamily="18" charset="0"/>
            </a:endParaRPr>
          </a:p>
        </p:txBody>
      </p:sp>
      <p:sp>
        <p:nvSpPr>
          <p:cNvPr id="4" name="Rectangle 1">
            <a:extLst>
              <a:ext uri="{FF2B5EF4-FFF2-40B4-BE49-F238E27FC236}">
                <a16:creationId xmlns:a16="http://schemas.microsoft.com/office/drawing/2014/main" id="{C06D06CD-C396-9D96-443B-59738E428477}"/>
              </a:ext>
            </a:extLst>
          </p:cNvPr>
          <p:cNvSpPr>
            <a:spLocks noGrp="1" noChangeArrowheads="1"/>
          </p:cNvSpPr>
          <p:nvPr>
            <p:ph idx="1"/>
          </p:nvPr>
        </p:nvSpPr>
        <p:spPr bwMode="auto">
          <a:xfrm>
            <a:off x="838200" y="1492916"/>
            <a:ext cx="7331439"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a:ln>
                  <a:noFill/>
                </a:ln>
                <a:solidFill>
                  <a:schemeClr val="tx1"/>
                </a:solidFill>
                <a:effectLst/>
                <a:latin typeface="Arial" panose="020B0604020202020204" pitchFamily="34" charset="0"/>
              </a:rPr>
              <a:t>Kesehatan Mental Ibu</a:t>
            </a:r>
            <a:r>
              <a:rPr kumimoji="0" lang="en-US" altLang="en-US" sz="2000" b="0" i="0" u="none" strike="noStrike" cap="none" normalizeH="0" baseline="0" dirty="0">
                <a:ln>
                  <a:noFill/>
                </a:ln>
                <a:solidFill>
                  <a:schemeClr val="tx1"/>
                </a:solidFill>
                <a:effectLst/>
                <a:latin typeface="Arial" panose="020B0604020202020204" pitchFamily="34" charset="0"/>
              </a:rPr>
              <a:t>: </a:t>
            </a: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err="1">
                <a:ln>
                  <a:noFill/>
                </a:ln>
                <a:solidFill>
                  <a:schemeClr val="tx1"/>
                </a:solidFill>
                <a:effectLst/>
                <a:latin typeface="Arial" panose="020B0604020202020204" pitchFamily="34" charset="0"/>
              </a:rPr>
              <a:t>Memantau</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risiko</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depresi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pasca</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melahirkan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kecemasan</a:t>
            </a:r>
            <a:r>
              <a:rPr kumimoji="0" lang="en-US" altLang="en-US" sz="2000" b="0" i="0" u="none" strike="noStrike" cap="none" normalizeH="0" baseline="0" dirty="0">
                <a:ln>
                  <a:noFill/>
                </a:ln>
                <a:solidFill>
                  <a:schemeClr val="tx1"/>
                </a:solidFill>
                <a:effectLst/>
                <a:latin typeface="Arial" panose="020B0604020202020204" pitchFamily="34" charset="0"/>
              </a:rPr>
              <a:t>, dan </a:t>
            </a:r>
            <a:r>
              <a:rPr kumimoji="0" lang="en-US" altLang="en-US" sz="2000" b="0" i="0" u="none" strike="noStrike" cap="none" normalizeH="0" baseline="0" dirty="0" err="1">
                <a:ln>
                  <a:noFill/>
                </a:ln>
                <a:solidFill>
                  <a:schemeClr val="tx1"/>
                </a:solidFill>
                <a:effectLst/>
                <a:latin typeface="Arial" panose="020B0604020202020204" pitchFamily="34" charset="0"/>
              </a:rPr>
              <a:t>stres</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Menyediakan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dukungan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emosional</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bagi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ibu</a:t>
            </a:r>
            <a:r>
              <a:rPr kumimoji="0" lang="en-US" altLang="en-US" sz="2000" b="0" i="0" u="none" strike="noStrike" cap="none" normalizeH="0" baseline="0" dirty="0">
                <a:ln>
                  <a:noFill/>
                </a:ln>
                <a:solidFill>
                  <a:schemeClr val="tx1"/>
                </a:solidFill>
                <a:effectLst/>
                <a:latin typeface="Arial" panose="020B0604020202020204" pitchFamily="34" charset="0"/>
              </a:rPr>
              <a:t> yang </a:t>
            </a:r>
            <a:r>
              <a:rPr kumimoji="0" lang="en-US" altLang="en-US" sz="2000" b="0" i="0" u="none" strike="noStrike" cap="none" normalizeH="0" baseline="0" dirty="0" err="1">
                <a:ln>
                  <a:noFill/>
                </a:ln>
                <a:solidFill>
                  <a:schemeClr val="tx1"/>
                </a:solidFill>
                <a:effectLst/>
                <a:latin typeface="Arial" panose="020B0604020202020204" pitchFamily="34" charset="0"/>
              </a:rPr>
              <a:t>merasa</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cemas</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atau</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cemas</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tentang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peran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barunya</a:t>
            </a:r>
            <a:r>
              <a:rPr kumimoji="0" lang="en-US" altLang="en-US" sz="2000" b="0" i="0" u="none" strike="noStrike" cap="none" normalizeH="0" baseline="0" dirty="0">
                <a:ln>
                  <a:noFill/>
                </a:ln>
                <a:solidFill>
                  <a:schemeClr val="tx1"/>
                </a:solidFill>
                <a:effectLst/>
                <a:latin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Arial" panose="020B0604020202020204" pitchFamily="34" charset="0"/>
              </a:rPr>
              <a:t>Pentingnya</a:t>
            </a:r>
            <a:r>
              <a:rPr kumimoji="0" lang="en-US" altLang="en-US" sz="2000" b="1" i="0" u="none" strike="noStrike" cap="none" normalizeH="0" baseline="0" dirty="0">
                <a:ln>
                  <a:noFill/>
                </a:ln>
                <a:solidFill>
                  <a:schemeClr val="tx1"/>
                </a:solidFill>
                <a:effectLst/>
                <a:latin typeface="Arial" panose="020B0604020202020204" pitchFamily="34" charset="0"/>
              </a:rPr>
              <a:t> </a:t>
            </a:r>
            <a:r>
              <a:rPr kumimoji="0" lang="en-US" altLang="en-US" sz="2000" b="1" i="0" u="none" strike="noStrike" cap="none" normalizeH="0" baseline="0" dirty="0" err="1">
                <a:ln>
                  <a:noFill/>
                </a:ln>
                <a:solidFill>
                  <a:schemeClr val="tx1"/>
                </a:solidFill>
                <a:effectLst/>
                <a:latin typeface="Arial" panose="020B0604020202020204" pitchFamily="34" charset="0"/>
              </a:rPr>
              <a:t>Dukungan</a:t>
            </a:r>
            <a:r>
              <a:rPr kumimoji="0" lang="en-US" altLang="en-US" sz="2000" b="1" i="0" u="none" strike="noStrike" cap="none" normalizeH="0" baseline="0" dirty="0">
                <a:ln>
                  <a:noFill/>
                </a:ln>
                <a:solidFill>
                  <a:schemeClr val="tx1"/>
                </a:solidFill>
                <a:effectLst/>
                <a:latin typeface="Arial" panose="020B0604020202020204" pitchFamily="34" charset="0"/>
              </a:rPr>
              <a:t> </a:t>
            </a:r>
            <a:r>
              <a:rPr kumimoji="0" lang="en-US" altLang="en-US" sz="2000" b="1" i="0" u="none" strike="noStrike" cap="none" normalizeH="0" baseline="0" dirty="0" err="1">
                <a:ln>
                  <a:noFill/>
                </a:ln>
                <a:solidFill>
                  <a:schemeClr val="tx1"/>
                </a:solidFill>
                <a:effectLst/>
                <a:latin typeface="Arial" panose="020B0604020202020204" pitchFamily="34" charset="0"/>
              </a:rPr>
              <a:t>Emosional</a:t>
            </a:r>
            <a:r>
              <a:rPr kumimoji="0" lang="en-US" altLang="en-US" sz="2000" b="0" i="0" u="none" strike="noStrike" cap="none" normalizeH="0" baseline="0" dirty="0">
                <a:ln>
                  <a:noFill/>
                </a:ln>
                <a:solidFill>
                  <a:schemeClr val="tx1"/>
                </a:solidFill>
                <a:effectLst/>
                <a:latin typeface="Arial" panose="020B0604020202020204" pitchFamily="34" charset="0"/>
              </a:rPr>
              <a:t>: </a:t>
            </a: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err="1">
                <a:ln>
                  <a:noFill/>
                </a:ln>
                <a:solidFill>
                  <a:schemeClr val="tx1"/>
                </a:solidFill>
                <a:effectLst/>
                <a:latin typeface="Arial" panose="020B0604020202020204" pitchFamily="34" charset="0"/>
              </a:rPr>
              <a:t>Menyediakan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ruang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untuk</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berbicara</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tentang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perasaan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ibu</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mendengarkan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keluhan</a:t>
            </a:r>
            <a:r>
              <a:rPr kumimoji="0" lang="en-US" altLang="en-US" sz="2000" b="0" i="0" u="none" strike="noStrike" cap="none" normalizeH="0" baseline="0" dirty="0">
                <a:ln>
                  <a:noFill/>
                </a:ln>
                <a:solidFill>
                  <a:schemeClr val="tx1"/>
                </a:solidFill>
                <a:effectLst/>
                <a:latin typeface="Arial" panose="020B0604020202020204" pitchFamily="34" charset="0"/>
              </a:rPr>
              <a:t>, dan </a:t>
            </a:r>
            <a:r>
              <a:rPr kumimoji="0" lang="en-US" altLang="en-US" sz="2000" b="0" i="0" u="none" strike="noStrike" cap="none" normalizeH="0" baseline="0" dirty="0" err="1">
                <a:ln>
                  <a:noFill/>
                </a:ln>
                <a:solidFill>
                  <a:schemeClr val="tx1"/>
                </a:solidFill>
                <a:effectLst/>
                <a:latin typeface="Arial" panose="020B0604020202020204" pitchFamily="34" charset="0"/>
              </a:rPr>
              <a:t>memberikan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dukungan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psikologis</a:t>
            </a:r>
            <a:r>
              <a:rPr kumimoji="0" lang="en-US" altLang="en-US" sz="2000" b="0" i="0" u="none" strike="noStrike" cap="none" normalizeH="0" baseline="0" dirty="0">
                <a:ln>
                  <a:noFill/>
                </a:ln>
                <a:solidFill>
                  <a:schemeClr val="tx1"/>
                </a:solidFill>
                <a:effectLst/>
                <a:latin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a:ln>
                  <a:noFill/>
                </a:ln>
                <a:solidFill>
                  <a:schemeClr val="tx1"/>
                </a:solidFill>
                <a:effectLst/>
                <a:latin typeface="Arial" panose="020B0604020202020204" pitchFamily="34" charset="0"/>
              </a:rPr>
              <a:t>Pendidikan dan </a:t>
            </a:r>
            <a:r>
              <a:rPr kumimoji="0" lang="en-US" altLang="en-US" sz="2000" b="1" i="0" u="none" strike="noStrike" cap="none" normalizeH="0" baseline="0" dirty="0" err="1">
                <a:ln>
                  <a:noFill/>
                </a:ln>
                <a:solidFill>
                  <a:schemeClr val="tx1"/>
                </a:solidFill>
                <a:effectLst/>
                <a:latin typeface="Arial" panose="020B0604020202020204" pitchFamily="34" charset="0"/>
              </a:rPr>
              <a:t>Informasi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Memberikan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informasi</a:t>
            </a:r>
            <a:r>
              <a:rPr kumimoji="0" lang="en-US" altLang="en-US" sz="2000" b="0" i="0" u="none" strike="noStrike" cap="none" normalizeH="0" baseline="0" dirty="0">
                <a:ln>
                  <a:noFill/>
                </a:ln>
                <a:solidFill>
                  <a:schemeClr val="tx1"/>
                </a:solidFill>
                <a:effectLst/>
                <a:latin typeface="Arial" panose="020B0604020202020204" pitchFamily="34" charset="0"/>
              </a:rPr>
              <a:t> yang </a:t>
            </a:r>
            <a:r>
              <a:rPr kumimoji="0" lang="en-US" altLang="en-US" sz="2000" b="0" i="0" u="none" strike="noStrike" cap="none" normalizeH="0" baseline="0" dirty="0" err="1">
                <a:ln>
                  <a:noFill/>
                </a:ln>
                <a:solidFill>
                  <a:schemeClr val="tx1"/>
                </a:solidFill>
                <a:effectLst/>
                <a:latin typeface="Arial" panose="020B0604020202020204" pitchFamily="34" charset="0"/>
              </a:rPr>
              <a:t>jelas</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tentang</a:t>
            </a:r>
            <a:r>
              <a:rPr kumimoji="0" lang="en-US" altLang="en-US" sz="2000" b="0" i="0" u="none" strike="noStrike" cap="none" normalizeH="0" baseline="0" dirty="0">
                <a:ln>
                  <a:noFill/>
                </a:ln>
                <a:solidFill>
                  <a:schemeClr val="tx1"/>
                </a:solidFill>
                <a:effectLst/>
                <a:latin typeface="Arial" panose="020B0604020202020204" pitchFamily="34" charset="0"/>
              </a:rPr>
              <a:t> proses </a:t>
            </a:r>
            <a:r>
              <a:rPr kumimoji="0" lang="en-US" altLang="en-US" sz="2000" b="0" i="0" u="none" strike="noStrike" cap="none" normalizeH="0" baseline="0" dirty="0" err="1">
                <a:ln>
                  <a:noFill/>
                </a:ln>
                <a:solidFill>
                  <a:schemeClr val="tx1"/>
                </a:solidFill>
                <a:effectLst/>
                <a:latin typeface="Arial" panose="020B0604020202020204" pitchFamily="34" charset="0"/>
              </a:rPr>
              <a:t>nifas</a:t>
            </a:r>
            <a:r>
              <a:rPr kumimoji="0" lang="en-US" altLang="en-US" sz="2000" b="0" i="0" u="none" strike="noStrike" cap="none" normalizeH="0" baseline="0" dirty="0">
                <a:ln>
                  <a:noFill/>
                </a:ln>
                <a:solidFill>
                  <a:schemeClr val="tx1"/>
                </a:solidFill>
                <a:effectLst/>
                <a:latin typeface="Arial" panose="020B0604020202020204" pitchFamily="34" charset="0"/>
              </a:rPr>
              <a:t> dan </a:t>
            </a:r>
            <a:r>
              <a:rPr kumimoji="0" lang="en-US" altLang="en-US" sz="2000" b="0" i="0" u="none" strike="noStrike" cap="none" normalizeH="0" baseline="0" dirty="0" err="1">
                <a:ln>
                  <a:noFill/>
                </a:ln>
                <a:solidFill>
                  <a:schemeClr val="tx1"/>
                </a:solidFill>
                <a:effectLst/>
                <a:latin typeface="Arial" panose="020B0604020202020204" pitchFamily="34" charset="0"/>
              </a:rPr>
              <a:t>apa</a:t>
            </a:r>
            <a:r>
              <a:rPr kumimoji="0" lang="en-US" altLang="en-US" sz="2000" b="0" i="0" u="none" strike="noStrike" cap="none" normalizeH="0" baseline="0" dirty="0">
                <a:ln>
                  <a:noFill/>
                </a:ln>
                <a:solidFill>
                  <a:schemeClr val="tx1"/>
                </a:solidFill>
                <a:effectLst/>
                <a:latin typeface="Arial" panose="020B0604020202020204" pitchFamily="34" charset="0"/>
              </a:rPr>
              <a:t> yang </a:t>
            </a:r>
            <a:r>
              <a:rPr kumimoji="0" lang="en-US" altLang="en-US" sz="2000" b="0" i="0" u="none" strike="noStrike" cap="none" normalizeH="0" baseline="0" dirty="0" err="1">
                <a:ln>
                  <a:noFill/>
                </a:ln>
                <a:solidFill>
                  <a:schemeClr val="tx1"/>
                </a:solidFill>
                <a:effectLst/>
                <a:latin typeface="Arial" panose="020B0604020202020204" pitchFamily="34" charset="0"/>
              </a:rPr>
              <a:t>dapat</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diharapkan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sehingga</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mengurangi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kecemasan</a:t>
            </a:r>
            <a:r>
              <a:rPr kumimoji="0" lang="en-US" altLang="en-US" sz="2000" b="0" i="0" u="none" strike="noStrike" cap="none" normalizeH="0" baseline="0" dirty="0">
                <a:ln>
                  <a:noFill/>
                </a:ln>
                <a:solidFill>
                  <a:schemeClr val="tx1"/>
                </a:solidFill>
                <a:effectLst/>
                <a:latin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Arial" panose="020B0604020202020204" pitchFamily="34" charset="0"/>
              </a:rPr>
              <a:t>Terapi</a:t>
            </a:r>
            <a:r>
              <a:rPr kumimoji="0" lang="en-US" altLang="en-US" sz="2000" b="1" i="0" u="none" strike="noStrike" cap="none" normalizeH="0" baseline="0" dirty="0">
                <a:ln>
                  <a:noFill/>
                </a:ln>
                <a:solidFill>
                  <a:schemeClr val="tx1"/>
                </a:solidFill>
                <a:effectLst/>
                <a:latin typeface="Arial" panose="020B0604020202020204" pitchFamily="34" charset="0"/>
              </a:rPr>
              <a:t> dan </a:t>
            </a:r>
            <a:r>
              <a:rPr kumimoji="0" lang="en-US" altLang="en-US" sz="2000" b="1" i="0" u="none" strike="noStrike" cap="none" normalizeH="0" baseline="0" dirty="0" err="1">
                <a:ln>
                  <a:noFill/>
                </a:ln>
                <a:solidFill>
                  <a:schemeClr val="tx1"/>
                </a:solidFill>
                <a:effectLst/>
                <a:latin typeface="Arial" panose="020B0604020202020204" pitchFamily="34" charset="0"/>
              </a:rPr>
              <a:t>Konseling</a:t>
            </a:r>
            <a:r>
              <a:rPr kumimoji="0" lang="en-US" altLang="en-US" sz="2000" b="0" i="0" u="none" strike="noStrike" cap="none" normalizeH="0" baseline="0" dirty="0">
                <a:ln>
                  <a:noFill/>
                </a:ln>
                <a:solidFill>
                  <a:schemeClr val="tx1"/>
                </a:solidFill>
                <a:effectLst/>
                <a:latin typeface="Arial" panose="020B0604020202020204" pitchFamily="34" charset="0"/>
              </a:rPr>
              <a:t>: Jika </a:t>
            </a:r>
            <a:r>
              <a:rPr kumimoji="0" lang="en-US" altLang="en-US" sz="2000" b="0" i="0" u="none" strike="noStrike" cap="none" normalizeH="0" baseline="0" dirty="0" err="1">
                <a:ln>
                  <a:noFill/>
                </a:ln>
                <a:solidFill>
                  <a:schemeClr val="tx1"/>
                </a:solidFill>
                <a:effectLst/>
                <a:latin typeface="Arial" panose="020B0604020202020204" pitchFamily="34" charset="0"/>
              </a:rPr>
              <a:t>perlu</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merujuk</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ibu</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kepada</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konseling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profesional</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atau</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terapi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untuk</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mengatasi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masalah</a:t>
            </a:r>
            <a:r>
              <a:rPr kumimoji="0" lang="en-US" altLang="en-US" sz="2000" b="0" i="0" u="none" strike="noStrike" cap="none" normalizeH="0" baseline="0" dirty="0">
                <a:ln>
                  <a:noFill/>
                </a:ln>
                <a:solidFill>
                  <a:schemeClr val="tx1"/>
                </a:solidFill>
                <a:effectLst/>
                <a:latin typeface="Arial" panose="020B0604020202020204" pitchFamily="34" charset="0"/>
              </a:rPr>
              <a:t> mental yang </a:t>
            </a:r>
            <a:r>
              <a:rPr kumimoji="0" lang="en-US" altLang="en-US" sz="2000" b="0" i="0" u="none" strike="noStrike" cap="none" normalizeH="0" baseline="0" dirty="0" err="1">
                <a:ln>
                  <a:noFill/>
                </a:ln>
                <a:solidFill>
                  <a:schemeClr val="tx1"/>
                </a:solidFill>
                <a:effectLst/>
                <a:latin typeface="Arial" panose="020B0604020202020204" pitchFamily="34" charset="0"/>
              </a:rPr>
              <a:t>mungkin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timbul</a:t>
            </a:r>
            <a:r>
              <a:rPr kumimoji="0" lang="en-US" altLang="en-US" sz="2000" b="0" i="0" u="none" strike="noStrike" cap="none" normalizeH="0" baseline="0" dirty="0">
                <a:ln>
                  <a:noFill/>
                </a:ln>
                <a:solidFill>
                  <a:schemeClr val="tx1"/>
                </a:solidFill>
                <a:effectLst/>
                <a:latin typeface="Arial" panose="020B0604020202020204" pitchFamily="34" charset="0"/>
              </a:rPr>
              <a:t>. </a:t>
            </a:r>
          </a:p>
        </p:txBody>
      </p:sp>
      <p:pic>
        <p:nvPicPr>
          <p:cNvPr id="5" name="Picture 4">
            <a:extLst>
              <a:ext uri="{FF2B5EF4-FFF2-40B4-BE49-F238E27FC236}">
                <a16:creationId xmlns:a16="http://schemas.microsoft.com/office/drawing/2014/main" id="{6A55C7A3-7642-97A8-4C4F-0FA4F4D8F51C}"/>
              </a:ext>
            </a:extLst>
          </p:cNvPr>
          <p:cNvPicPr>
            <a:picLocks noChangeAspect="1"/>
          </p:cNvPicPr>
          <p:nvPr/>
        </p:nvPicPr>
        <p:blipFill>
          <a:blip r:embed="rId2"/>
          <a:stretch>
            <a:fillRect/>
          </a:stretch>
        </p:blipFill>
        <p:spPr>
          <a:xfrm>
            <a:off x="8460925" y="1690688"/>
            <a:ext cx="3731075" cy="4455279"/>
          </a:xfrm>
          <a:prstGeom prst="rect">
            <a:avLst/>
          </a:prstGeom>
        </p:spPr>
      </p:pic>
    </p:spTree>
    <p:extLst>
      <p:ext uri="{BB962C8B-B14F-4D97-AF65-F5344CB8AC3E}">
        <p14:creationId xmlns:p14="http://schemas.microsoft.com/office/powerpoint/2010/main" val="2413096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59D7142-F255-2771-195E-670979C73EB5}"/>
              </a:ext>
            </a:extLst>
          </p:cNvPr>
          <p:cNvPicPr>
            <a:picLocks noGrp="1" noChangeAspect="1"/>
          </p:cNvPicPr>
          <p:nvPr>
            <p:ph idx="1"/>
          </p:nvPr>
        </p:nvPicPr>
        <p:blipFill>
          <a:blip r:embed="rId2"/>
          <a:stretch>
            <a:fillRect/>
          </a:stretch>
        </p:blipFill>
        <p:spPr>
          <a:xfrm>
            <a:off x="3708400" y="241300"/>
            <a:ext cx="6286500" cy="6057900"/>
          </a:xfrm>
        </p:spPr>
      </p:pic>
    </p:spTree>
    <p:extLst>
      <p:ext uri="{BB962C8B-B14F-4D97-AF65-F5344CB8AC3E}">
        <p14:creationId xmlns:p14="http://schemas.microsoft.com/office/powerpoint/2010/main" val="1950713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10061-AEF5-F662-62D2-678C0FA46E9A}"/>
              </a:ext>
            </a:extLst>
          </p:cNvPr>
          <p:cNvSpPr>
            <a:spLocks noGrp="1"/>
          </p:cNvSpPr>
          <p:nvPr>
            <p:ph type="title"/>
          </p:nvPr>
        </p:nvSpPr>
        <p:spPr>
          <a:xfrm>
            <a:off x="838200" y="365126"/>
            <a:ext cx="10515600" cy="789118"/>
          </a:xfrm>
        </p:spPr>
        <p:txBody>
          <a:bodyPr/>
          <a:lstStyle/>
          <a:p>
            <a:r>
              <a:rPr lang="en-ID" b="1" dirty="0" err="1">
                <a:latin typeface="Cambria" panose="02040503050406030204" pitchFamily="18" charset="0"/>
                <a:ea typeface="Cambria" panose="02040503050406030204" pitchFamily="18" charset="0"/>
              </a:rPr>
              <a:t>Aspek</a:t>
            </a:r>
            <a:r>
              <a:rPr lang="en-ID" b="1" dirty="0">
                <a:latin typeface="Cambria" panose="02040503050406030204" pitchFamily="18" charset="0"/>
                <a:ea typeface="Cambria" panose="02040503050406030204" pitchFamily="18" charset="0"/>
              </a:rPr>
              <a:t> Sosial </a:t>
            </a:r>
            <a:r>
              <a:rPr lang="en-ID" b="1" dirty="0" err="1">
                <a:latin typeface="Cambria" panose="02040503050406030204" pitchFamily="18" charset="0"/>
                <a:ea typeface="Cambria" panose="02040503050406030204" pitchFamily="18" charset="0"/>
              </a:rPr>
              <a:t>dalam</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Asuhan</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Nifas</a:t>
            </a:r>
            <a:endParaRPr lang="en-ID" b="1" dirty="0">
              <a:latin typeface="Cambria" panose="02040503050406030204" pitchFamily="18" charset="0"/>
              <a:ea typeface="Cambria" panose="02040503050406030204" pitchFamily="18" charset="0"/>
            </a:endParaRPr>
          </a:p>
        </p:txBody>
      </p:sp>
      <p:sp>
        <p:nvSpPr>
          <p:cNvPr id="4" name="Rectangle 1">
            <a:extLst>
              <a:ext uri="{FF2B5EF4-FFF2-40B4-BE49-F238E27FC236}">
                <a16:creationId xmlns:a16="http://schemas.microsoft.com/office/drawing/2014/main" id="{DE7A999F-8E50-83C0-3316-9F0E44AF3BEE}"/>
              </a:ext>
            </a:extLst>
          </p:cNvPr>
          <p:cNvSpPr>
            <a:spLocks noGrp="1" noChangeArrowheads="1"/>
          </p:cNvSpPr>
          <p:nvPr>
            <p:ph idx="1"/>
          </p:nvPr>
        </p:nvSpPr>
        <p:spPr bwMode="auto">
          <a:xfrm>
            <a:off x="838200" y="1455404"/>
            <a:ext cx="7511321"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latin typeface="Arial" panose="020B0604020202020204" pitchFamily="34" charset="0"/>
              </a:rPr>
              <a:t>Peran </a:t>
            </a:r>
            <a:r>
              <a:rPr kumimoji="0" lang="en-US" altLang="en-US" sz="1800" b="1" i="0" u="none" strike="noStrike" cap="none" normalizeH="0" baseline="0" dirty="0" err="1">
                <a:ln>
                  <a:noFill/>
                </a:ln>
                <a:solidFill>
                  <a:schemeClr val="tx1"/>
                </a:solidFill>
                <a:effectLst/>
                <a:latin typeface="Arial" panose="020B0604020202020204" pitchFamily="34" charset="0"/>
              </a:rPr>
              <a:t>Keluarga</a:t>
            </a:r>
            <a:r>
              <a:rPr kumimoji="0" lang="en-US" altLang="en-US" sz="1800" b="1" i="0" u="none" strike="noStrike" cap="none" normalizeH="0" baseline="0" dirty="0">
                <a:ln>
                  <a:noFill/>
                </a:ln>
                <a:solidFill>
                  <a:schemeClr val="tx1"/>
                </a:solidFill>
                <a:effectLst/>
                <a:latin typeface="Arial" panose="020B0604020202020204" pitchFamily="34" charset="0"/>
              </a:rPr>
              <a:t> dan </a:t>
            </a:r>
            <a:r>
              <a:rPr kumimoji="0" lang="en-US" altLang="en-US" sz="1800" b="1" i="0" u="none" strike="noStrike" cap="none" normalizeH="0" baseline="0" dirty="0" err="1">
                <a:ln>
                  <a:noFill/>
                </a:ln>
                <a:solidFill>
                  <a:schemeClr val="tx1"/>
                </a:solidFill>
                <a:effectLst/>
                <a:latin typeface="Arial" panose="020B0604020202020204" pitchFamily="34" charset="0"/>
              </a:rPr>
              <a:t>Suami</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dirty="0" err="1">
                <a:ln>
                  <a:noFill/>
                </a:ln>
                <a:solidFill>
                  <a:schemeClr val="tx1"/>
                </a:solidFill>
                <a:effectLst/>
                <a:latin typeface="Arial" panose="020B0604020202020204" pitchFamily="34" charset="0"/>
              </a:rPr>
              <a:t>Keterlibatan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pasangan</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keluarga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dalam</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mendukung</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nifas</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seperti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berbagi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tugas</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rumah</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tangga</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perawatan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bayi</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Jaringan</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Dukungan</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Sosial</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dirty="0" err="1">
                <a:ln>
                  <a:noFill/>
                </a:ln>
                <a:solidFill>
                  <a:schemeClr val="tx1"/>
                </a:solidFill>
                <a:effectLst/>
                <a:latin typeface="Arial" panose="020B0604020202020204" pitchFamily="34" charset="0"/>
              </a:rPr>
              <a:t>Pentingnya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memiliki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dukungan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dari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teman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keluarga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atau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kelompok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lainnya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untuk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mengurangi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isolasi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sosial</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mendukung</a:t>
            </a:r>
            <a:r>
              <a:rPr kumimoji="0" lang="en-US" altLang="en-US" sz="1800" b="0" i="0" u="none" strike="noStrike" cap="none" normalizeH="0" baseline="0" dirty="0">
                <a:ln>
                  <a:noFill/>
                </a:ln>
                <a:solidFill>
                  <a:schemeClr val="tx1"/>
                </a:solidFill>
                <a:effectLst/>
                <a:latin typeface="Arial" panose="020B0604020202020204" pitchFamily="34" charset="0"/>
              </a:rPr>
              <a:t> proses </a:t>
            </a:r>
            <a:r>
              <a:rPr kumimoji="0" lang="en-US" altLang="en-US" sz="1800" b="0" i="0" u="none" strike="noStrike" cap="none" normalizeH="0" baseline="0" dirty="0" err="1">
                <a:ln>
                  <a:noFill/>
                </a:ln>
                <a:solidFill>
                  <a:schemeClr val="tx1"/>
                </a:solidFill>
                <a:effectLst/>
                <a:latin typeface="Arial" panose="020B0604020202020204" pitchFamily="34" charset="0"/>
              </a:rPr>
              <a:t>pemulihan</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Mendukung</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Keterlibatan</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Sosial</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dirty="0" err="1">
                <a:ln>
                  <a:noFill/>
                </a:ln>
                <a:solidFill>
                  <a:schemeClr val="tx1"/>
                </a:solidFill>
                <a:effectLst/>
                <a:latin typeface="Arial" panose="020B0604020202020204" pitchFamily="34" charset="0"/>
              </a:rPr>
              <a:t>Memastikan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tetap</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terhubung</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dengan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masyarakat</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tidak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merasa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terisolasi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meskipun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sedang</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berfokus</a:t>
            </a:r>
            <a:r>
              <a:rPr kumimoji="0" lang="en-US" altLang="en-US" sz="1800" b="0" i="0" u="none" strike="noStrike" cap="none" normalizeH="0" baseline="0" dirty="0">
                <a:ln>
                  <a:noFill/>
                </a:ln>
                <a:solidFill>
                  <a:schemeClr val="tx1"/>
                </a:solidFill>
                <a:effectLst/>
                <a:latin typeface="Arial" panose="020B0604020202020204" pitchFamily="34" charset="0"/>
              </a:rPr>
              <a:t> pada </a:t>
            </a:r>
            <a:r>
              <a:rPr kumimoji="0" lang="en-US" altLang="en-US" sz="1800" b="0" i="0" u="none" strike="noStrike" cap="none" normalizeH="0" baseline="0" dirty="0" err="1">
                <a:ln>
                  <a:noFill/>
                </a:ln>
                <a:solidFill>
                  <a:schemeClr val="tx1"/>
                </a:solidFill>
                <a:effectLst/>
                <a:latin typeface="Arial" panose="020B0604020202020204" pitchFamily="34" charset="0"/>
              </a:rPr>
              <a:t>bayi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baru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lahir</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Kesejahteraan</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Sosial</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dirty="0" err="1">
                <a:ln>
                  <a:noFill/>
                </a:ln>
                <a:solidFill>
                  <a:schemeClr val="tx1"/>
                </a:solidFill>
                <a:effectLst/>
                <a:latin typeface="Arial" panose="020B0604020202020204" pitchFamily="34" charset="0"/>
              </a:rPr>
              <a:t>Mengatasi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tantangan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sosial</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seperti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ketidakpastian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finansial</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peran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ganda</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menyeimbangkan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pekerjaan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dengan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perawatan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anak</a:t>
            </a: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pic>
        <p:nvPicPr>
          <p:cNvPr id="5" name="Picture 4">
            <a:extLst>
              <a:ext uri="{FF2B5EF4-FFF2-40B4-BE49-F238E27FC236}">
                <a16:creationId xmlns:a16="http://schemas.microsoft.com/office/drawing/2014/main" id="{5E3CEBF1-A779-AFCA-6BB2-8DC3D3F68944}"/>
              </a:ext>
            </a:extLst>
          </p:cNvPr>
          <p:cNvPicPr>
            <a:picLocks noChangeAspect="1"/>
          </p:cNvPicPr>
          <p:nvPr/>
        </p:nvPicPr>
        <p:blipFill>
          <a:blip r:embed="rId2"/>
          <a:stretch>
            <a:fillRect/>
          </a:stretch>
        </p:blipFill>
        <p:spPr>
          <a:xfrm>
            <a:off x="8552373" y="1047916"/>
            <a:ext cx="3639627" cy="5232963"/>
          </a:xfrm>
          <a:prstGeom prst="rect">
            <a:avLst/>
          </a:prstGeom>
        </p:spPr>
      </p:pic>
    </p:spTree>
    <p:extLst>
      <p:ext uri="{BB962C8B-B14F-4D97-AF65-F5344CB8AC3E}">
        <p14:creationId xmlns:p14="http://schemas.microsoft.com/office/powerpoint/2010/main" val="3185255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365B8-A90A-A6C8-72A0-7BB15586F2BD}"/>
              </a:ext>
            </a:extLst>
          </p:cNvPr>
          <p:cNvSpPr>
            <a:spLocks noGrp="1"/>
          </p:cNvSpPr>
          <p:nvPr>
            <p:ph type="title"/>
          </p:nvPr>
        </p:nvSpPr>
        <p:spPr/>
        <p:txBody>
          <a:bodyPr/>
          <a:lstStyle/>
          <a:p>
            <a:r>
              <a:rPr lang="pt-BR" b="1" dirty="0">
                <a:latin typeface="Cambria" panose="02040503050406030204" pitchFamily="18" charset="0"/>
                <a:ea typeface="Cambria" panose="02040503050406030204" pitchFamily="18" charset="0"/>
              </a:rPr>
              <a:t>Aspek Spiritual dalam Asuhan Nifas</a:t>
            </a:r>
            <a:endParaRPr lang="en-ID" b="1" dirty="0">
              <a:latin typeface="Cambria" panose="02040503050406030204" pitchFamily="18" charset="0"/>
              <a:ea typeface="Cambria" panose="02040503050406030204" pitchFamily="18" charset="0"/>
            </a:endParaRPr>
          </a:p>
        </p:txBody>
      </p:sp>
      <p:sp>
        <p:nvSpPr>
          <p:cNvPr id="4" name="Rectangle 1">
            <a:extLst>
              <a:ext uri="{FF2B5EF4-FFF2-40B4-BE49-F238E27FC236}">
                <a16:creationId xmlns:a16="http://schemas.microsoft.com/office/drawing/2014/main" id="{4E8EDA72-8673-593B-2DDC-4ECDC9197A58}"/>
              </a:ext>
            </a:extLst>
          </p:cNvPr>
          <p:cNvSpPr>
            <a:spLocks noGrp="1" noChangeArrowheads="1"/>
          </p:cNvSpPr>
          <p:nvPr>
            <p:ph idx="1"/>
          </p:nvPr>
        </p:nvSpPr>
        <p:spPr bwMode="auto">
          <a:xfrm>
            <a:off x="4437089" y="1690688"/>
            <a:ext cx="730021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latin typeface="Arial" panose="020B0604020202020204" pitchFamily="34" charset="0"/>
              </a:rPr>
              <a:t>Kesehatan Spiritual Ibu</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dirty="0" err="1">
                <a:ln>
                  <a:noFill/>
                </a:ln>
                <a:solidFill>
                  <a:schemeClr val="tx1"/>
                </a:solidFill>
                <a:effectLst/>
                <a:latin typeface="Arial" panose="020B0604020202020204" pitchFamily="34" charset="0"/>
              </a:rPr>
              <a:t>Memperhatikan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aspek</a:t>
            </a:r>
            <a:r>
              <a:rPr kumimoji="0" lang="en-US" altLang="en-US" sz="1800" b="0" i="0" u="none" strike="noStrike" cap="none" normalizeH="0" baseline="0" dirty="0">
                <a:ln>
                  <a:noFill/>
                </a:ln>
                <a:solidFill>
                  <a:schemeClr val="tx1"/>
                </a:solidFill>
                <a:effectLst/>
                <a:latin typeface="Arial" panose="020B0604020202020204" pitchFamily="34" charset="0"/>
              </a:rPr>
              <a:t> spiritual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baik</a:t>
            </a:r>
            <a:r>
              <a:rPr kumimoji="0" lang="en-US" altLang="en-US" sz="1800" b="0" i="0" u="none" strike="noStrike" cap="none" normalizeH="0" baseline="0" dirty="0">
                <a:ln>
                  <a:noFill/>
                </a:ln>
                <a:solidFill>
                  <a:schemeClr val="tx1"/>
                </a:solidFill>
                <a:effectLst/>
                <a:latin typeface="Arial" panose="020B0604020202020204" pitchFamily="34" charset="0"/>
              </a:rPr>
              <a:t> yang </a:t>
            </a:r>
            <a:r>
              <a:rPr kumimoji="0" lang="en-US" altLang="en-US" sz="1800" b="0" i="0" u="none" strike="noStrike" cap="none" normalizeH="0" baseline="0" dirty="0" err="1">
                <a:ln>
                  <a:noFill/>
                </a:ln>
                <a:solidFill>
                  <a:schemeClr val="tx1"/>
                </a:solidFill>
                <a:effectLst/>
                <a:latin typeface="Arial" panose="020B0604020202020204" pitchFamily="34" charset="0"/>
              </a:rPr>
              <a:t>berhubungan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dengan</a:t>
            </a:r>
            <a:r>
              <a:rPr kumimoji="0" lang="en-US" altLang="en-US" sz="1800" b="0" i="0" u="none" strike="noStrike" cap="none" normalizeH="0" baseline="0" dirty="0">
                <a:ln>
                  <a:noFill/>
                </a:ln>
                <a:solidFill>
                  <a:schemeClr val="tx1"/>
                </a:solidFill>
                <a:effectLst/>
                <a:latin typeface="Arial" panose="020B0604020202020204" pitchFamily="34" charset="0"/>
              </a:rPr>
              <a:t> agama </a:t>
            </a:r>
            <a:r>
              <a:rPr kumimoji="0" lang="en-US" altLang="en-US" sz="1800" b="0" i="0" u="none" strike="noStrike" cap="none" normalizeH="0" baseline="0" dirty="0" err="1">
                <a:ln>
                  <a:noFill/>
                </a:ln>
                <a:solidFill>
                  <a:schemeClr val="tx1"/>
                </a:solidFill>
                <a:effectLst/>
                <a:latin typeface="Arial" panose="020B0604020202020204" pitchFamily="34" charset="0"/>
              </a:rPr>
              <a:t>maupun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pemahaman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pribadi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tentang</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makna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kelahiran</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latin typeface="Arial" panose="020B0604020202020204" pitchFamily="34" charset="0"/>
              </a:rPr>
              <a:t>Peran </a:t>
            </a:r>
            <a:r>
              <a:rPr kumimoji="0" lang="en-US" altLang="en-US" sz="1800" b="1" i="0" u="none" strike="noStrike" cap="none" normalizeH="0" baseline="0" dirty="0" err="1">
                <a:ln>
                  <a:noFill/>
                </a:ln>
                <a:solidFill>
                  <a:schemeClr val="tx1"/>
                </a:solidFill>
                <a:effectLst/>
                <a:latin typeface="Arial" panose="020B0604020202020204" pitchFamily="34" charset="0"/>
              </a:rPr>
              <a:t>Doa</a:t>
            </a:r>
            <a:r>
              <a:rPr kumimoji="0" lang="en-US" altLang="en-US" sz="1800" b="1" i="0" u="none" strike="noStrike" cap="none" normalizeH="0" baseline="0" dirty="0">
                <a:ln>
                  <a:noFill/>
                </a:ln>
                <a:solidFill>
                  <a:schemeClr val="tx1"/>
                </a:solidFill>
                <a:effectLst/>
                <a:latin typeface="Arial" panose="020B0604020202020204" pitchFamily="34" charset="0"/>
              </a:rPr>
              <a:t> dan </a:t>
            </a:r>
            <a:r>
              <a:rPr kumimoji="0" lang="en-US" altLang="en-US" sz="1800" b="1" i="0" u="none" strike="noStrike" cap="none" normalizeH="0" baseline="0" dirty="0" err="1">
                <a:ln>
                  <a:noFill/>
                </a:ln>
                <a:solidFill>
                  <a:schemeClr val="tx1"/>
                </a:solidFill>
                <a:effectLst/>
                <a:latin typeface="Arial" panose="020B0604020202020204" pitchFamily="34" charset="0"/>
              </a:rPr>
              <a:t>Meditasi</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dirty="0" err="1">
                <a:ln>
                  <a:noFill/>
                </a:ln>
                <a:solidFill>
                  <a:schemeClr val="tx1"/>
                </a:solidFill>
                <a:effectLst/>
                <a:latin typeface="Arial" panose="020B0604020202020204" pitchFamily="34" charset="0"/>
              </a:rPr>
              <a:t>Membantu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dalam</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menjalani</a:t>
            </a:r>
            <a:r>
              <a:rPr kumimoji="0" lang="en-US" altLang="en-US" sz="1800" b="0" i="0" u="none" strike="noStrike" cap="none" normalizeH="0" baseline="0" dirty="0">
                <a:ln>
                  <a:noFill/>
                </a:ln>
                <a:solidFill>
                  <a:schemeClr val="tx1"/>
                </a:solidFill>
                <a:effectLst/>
                <a:latin typeface="Arial" panose="020B0604020202020204" pitchFamily="34" charset="0"/>
              </a:rPr>
              <a:t> proses </a:t>
            </a:r>
            <a:r>
              <a:rPr kumimoji="0" lang="en-US" altLang="en-US" sz="1800" b="0" i="0" u="none" strike="noStrike" cap="none" normalizeH="0" baseline="0" dirty="0" err="1">
                <a:ln>
                  <a:noFill/>
                </a:ln>
                <a:solidFill>
                  <a:schemeClr val="tx1"/>
                </a:solidFill>
                <a:effectLst/>
                <a:latin typeface="Arial" panose="020B0604020202020204" pitchFamily="34" charset="0"/>
              </a:rPr>
              <a:t>pemulihan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dengan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cara-cara</a:t>
            </a:r>
            <a:r>
              <a:rPr kumimoji="0" lang="en-US" altLang="en-US" sz="1800" b="0" i="0" u="none" strike="noStrike" cap="none" normalizeH="0" baseline="0" dirty="0">
                <a:ln>
                  <a:noFill/>
                </a:ln>
                <a:solidFill>
                  <a:schemeClr val="tx1"/>
                </a:solidFill>
                <a:effectLst/>
                <a:latin typeface="Arial" panose="020B0604020202020204" pitchFamily="34" charset="0"/>
              </a:rPr>
              <a:t> spiritual, </a:t>
            </a:r>
            <a:r>
              <a:rPr kumimoji="0" lang="en-US" altLang="en-US" sz="1800" b="0" i="0" u="none" strike="noStrike" cap="none" normalizeH="0" baseline="0" dirty="0" err="1">
                <a:ln>
                  <a:noFill/>
                </a:ln>
                <a:solidFill>
                  <a:schemeClr val="tx1"/>
                </a:solidFill>
                <a:effectLst/>
                <a:latin typeface="Arial" panose="020B0604020202020204" pitchFamily="34" charset="0"/>
              </a:rPr>
              <a:t>seperti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berdoa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meditasi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atau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berlatih</a:t>
            </a:r>
            <a:r>
              <a:rPr kumimoji="0" lang="en-US" altLang="en-US" sz="1800" b="0" i="0" u="none" strike="noStrike" cap="none" normalizeH="0" baseline="0" dirty="0">
                <a:ln>
                  <a:noFill/>
                </a:ln>
                <a:solidFill>
                  <a:schemeClr val="tx1"/>
                </a:solidFill>
                <a:effectLst/>
                <a:latin typeface="Arial" panose="020B0604020202020204" pitchFamily="34" charset="0"/>
              </a:rPr>
              <a:t> mindfulness.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Pentingnya</a:t>
            </a:r>
            <a:r>
              <a:rPr kumimoji="0" lang="en-US" altLang="en-US" sz="1800" b="1" i="0" u="none" strike="noStrike" cap="none" normalizeH="0" baseline="0" dirty="0">
                <a:ln>
                  <a:noFill/>
                </a:ln>
                <a:solidFill>
                  <a:schemeClr val="tx1"/>
                </a:solidFill>
                <a:effectLst/>
                <a:latin typeface="Arial" panose="020B0604020202020204" pitchFamily="34" charset="0"/>
              </a:rPr>
              <a:t> Rasa Syukur</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dirty="0" err="1">
                <a:ln>
                  <a:noFill/>
                </a:ln>
                <a:solidFill>
                  <a:schemeClr val="tx1"/>
                </a:solidFill>
                <a:effectLst/>
                <a:latin typeface="Arial" panose="020B0604020202020204" pitchFamily="34" charset="0"/>
              </a:rPr>
              <a:t>Memfasilitasi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untuk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menemukan</a:t>
            </a:r>
            <a:r>
              <a:rPr kumimoji="0" lang="en-US" altLang="en-US" sz="1800" b="0" i="0" u="none" strike="noStrike" cap="none" normalizeH="0" baseline="0" dirty="0">
                <a:ln>
                  <a:noFill/>
                </a:ln>
                <a:solidFill>
                  <a:schemeClr val="tx1"/>
                </a:solidFill>
                <a:effectLst/>
                <a:latin typeface="Arial" panose="020B0604020202020204" pitchFamily="34" charset="0"/>
              </a:rPr>
              <a:t> rasa </a:t>
            </a:r>
            <a:r>
              <a:rPr kumimoji="0" lang="en-US" altLang="en-US" sz="1800" b="0" i="0" u="none" strike="noStrike" cap="none" normalizeH="0" baseline="0" dirty="0" err="1">
                <a:ln>
                  <a:noFill/>
                </a:ln>
                <a:solidFill>
                  <a:schemeClr val="tx1"/>
                </a:solidFill>
                <a:effectLst/>
                <a:latin typeface="Arial" panose="020B0604020202020204" pitchFamily="34" charset="0"/>
              </a:rPr>
              <a:t>syukur</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atas</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kelahiran</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pengalaman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menjadi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yang </a:t>
            </a:r>
            <a:r>
              <a:rPr kumimoji="0" lang="en-US" altLang="en-US" sz="1800" b="0" i="0" u="none" strike="noStrike" cap="none" normalizeH="0" baseline="0" dirty="0" err="1">
                <a:ln>
                  <a:noFill/>
                </a:ln>
                <a:solidFill>
                  <a:schemeClr val="tx1"/>
                </a:solidFill>
                <a:effectLst/>
                <a:latin typeface="Arial" panose="020B0604020202020204" pitchFamily="34" charset="0"/>
              </a:rPr>
              <a:t>dapat</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mempercepat</a:t>
            </a:r>
            <a:r>
              <a:rPr kumimoji="0" lang="en-US" altLang="en-US" sz="1800" b="0" i="0" u="none" strike="noStrike" cap="none" normalizeH="0" baseline="0" dirty="0">
                <a:ln>
                  <a:noFill/>
                </a:ln>
                <a:solidFill>
                  <a:schemeClr val="tx1"/>
                </a:solidFill>
                <a:effectLst/>
                <a:latin typeface="Arial" panose="020B0604020202020204" pitchFamily="34" charset="0"/>
              </a:rPr>
              <a:t> proses </a:t>
            </a:r>
            <a:r>
              <a:rPr kumimoji="0" lang="en-US" altLang="en-US" sz="1800" b="0" i="0" u="none" strike="noStrike" cap="none" normalizeH="0" baseline="0" dirty="0" err="1">
                <a:ln>
                  <a:noFill/>
                </a:ln>
                <a:solidFill>
                  <a:schemeClr val="tx1"/>
                </a:solidFill>
                <a:effectLst/>
                <a:latin typeface="Arial" panose="020B0604020202020204" pitchFamily="34" charset="0"/>
              </a:rPr>
              <a:t>penyembuhan</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Pendampingan</a:t>
            </a:r>
            <a:r>
              <a:rPr kumimoji="0" lang="en-US" altLang="en-US" sz="1800" b="1" i="0" u="none" strike="noStrike" cap="none" normalizeH="0" baseline="0" dirty="0">
                <a:ln>
                  <a:noFill/>
                </a:ln>
                <a:solidFill>
                  <a:schemeClr val="tx1"/>
                </a:solidFill>
                <a:effectLst/>
                <a:latin typeface="Arial" panose="020B0604020202020204" pitchFamily="34" charset="0"/>
              </a:rPr>
              <a:t> Spiritual</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dirty="0" err="1">
                <a:ln>
                  <a:noFill/>
                </a:ln>
                <a:solidFill>
                  <a:schemeClr val="tx1"/>
                </a:solidFill>
                <a:effectLst/>
                <a:latin typeface="Arial" panose="020B0604020202020204" pitchFamily="34" charset="0"/>
              </a:rPr>
              <a:t>Memberikan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dukungan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dari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pemuka</a:t>
            </a:r>
            <a:r>
              <a:rPr kumimoji="0" lang="en-US" altLang="en-US" sz="1800" b="0" i="0" u="none" strike="noStrike" cap="none" normalizeH="0" baseline="0" dirty="0">
                <a:ln>
                  <a:noFill/>
                </a:ln>
                <a:solidFill>
                  <a:schemeClr val="tx1"/>
                </a:solidFill>
                <a:effectLst/>
                <a:latin typeface="Arial" panose="020B0604020202020204" pitchFamily="34" charset="0"/>
              </a:rPr>
              <a:t> agama </a:t>
            </a:r>
            <a:r>
              <a:rPr kumimoji="0" lang="en-US" altLang="en-US" sz="1800" b="0" i="0" u="none" strike="noStrike" cap="none" normalizeH="0" baseline="0" dirty="0" err="1">
                <a:ln>
                  <a:noFill/>
                </a:ln>
                <a:solidFill>
                  <a:schemeClr val="tx1"/>
                </a:solidFill>
                <a:effectLst/>
                <a:latin typeface="Arial" panose="020B0604020202020204" pitchFamily="34" charset="0"/>
              </a:rPr>
              <a:t>atau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konselor</a:t>
            </a:r>
            <a:r>
              <a:rPr kumimoji="0" lang="en-US" altLang="en-US" sz="1800" b="0" i="0" u="none" strike="noStrike" cap="none" normalizeH="0" baseline="0" dirty="0">
                <a:ln>
                  <a:noFill/>
                </a:ln>
                <a:solidFill>
                  <a:schemeClr val="tx1"/>
                </a:solidFill>
                <a:effectLst/>
                <a:latin typeface="Arial" panose="020B0604020202020204" pitchFamily="34" charset="0"/>
              </a:rPr>
              <a:t> spiritual </a:t>
            </a:r>
            <a:r>
              <a:rPr kumimoji="0" lang="en-US" altLang="en-US" sz="1800" b="0" i="0" u="none" strike="noStrike" cap="none" normalizeH="0" baseline="0" dirty="0" err="1">
                <a:ln>
                  <a:noFill/>
                </a:ln>
                <a:solidFill>
                  <a:schemeClr val="tx1"/>
                </a:solidFill>
                <a:effectLst/>
                <a:latin typeface="Arial" panose="020B0604020202020204" pitchFamily="34" charset="0"/>
              </a:rPr>
              <a:t>jika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merasa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membutuhkan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bimbingan</a:t>
            </a:r>
            <a:r>
              <a:rPr kumimoji="0" lang="en-US" altLang="en-US" sz="1800" b="0" i="0" u="none" strike="noStrike" cap="none" normalizeH="0" baseline="0" dirty="0">
                <a:ln>
                  <a:noFill/>
                </a:ln>
                <a:solidFill>
                  <a:schemeClr val="tx1"/>
                </a:solidFill>
                <a:effectLst/>
                <a:latin typeface="Arial" panose="020B0604020202020204" pitchFamily="34" charset="0"/>
              </a:rPr>
              <a:t>.</a:t>
            </a:r>
          </a:p>
        </p:txBody>
      </p:sp>
      <p:pic>
        <p:nvPicPr>
          <p:cNvPr id="6" name="Picture 5">
            <a:extLst>
              <a:ext uri="{FF2B5EF4-FFF2-40B4-BE49-F238E27FC236}">
                <a16:creationId xmlns:a16="http://schemas.microsoft.com/office/drawing/2014/main" id="{20699011-353A-90DF-E685-0A69D389C29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74361" y="1379095"/>
            <a:ext cx="3079229" cy="4835907"/>
          </a:xfrm>
          <a:prstGeom prst="rect">
            <a:avLst/>
          </a:prstGeom>
        </p:spPr>
      </p:pic>
    </p:spTree>
    <p:extLst>
      <p:ext uri="{BB962C8B-B14F-4D97-AF65-F5344CB8AC3E}">
        <p14:creationId xmlns:p14="http://schemas.microsoft.com/office/powerpoint/2010/main" val="840636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6E3F105-7B28-AA64-B716-8967C702E684}"/>
              </a:ext>
            </a:extLst>
          </p:cNvPr>
          <p:cNvPicPr>
            <a:picLocks noGrp="1" noChangeAspect="1"/>
          </p:cNvPicPr>
          <p:nvPr>
            <p:ph idx="1"/>
          </p:nvPr>
        </p:nvPicPr>
        <p:blipFill>
          <a:blip r:embed="rId2"/>
          <a:stretch>
            <a:fillRect/>
          </a:stretch>
        </p:blipFill>
        <p:spPr>
          <a:xfrm>
            <a:off x="1004341" y="689548"/>
            <a:ext cx="6835515" cy="5380919"/>
          </a:xfrm>
        </p:spPr>
      </p:pic>
      <p:pic>
        <p:nvPicPr>
          <p:cNvPr id="9" name="Picture 8">
            <a:extLst>
              <a:ext uri="{FF2B5EF4-FFF2-40B4-BE49-F238E27FC236}">
                <a16:creationId xmlns:a16="http://schemas.microsoft.com/office/drawing/2014/main" id="{CCF4467C-FE4B-FC6A-5BBF-ADBFFACD11BC}"/>
              </a:ext>
            </a:extLst>
          </p:cNvPr>
          <p:cNvPicPr>
            <a:picLocks noChangeAspect="1"/>
          </p:cNvPicPr>
          <p:nvPr/>
        </p:nvPicPr>
        <p:blipFill>
          <a:blip r:embed="rId3"/>
          <a:stretch>
            <a:fillRect/>
          </a:stretch>
        </p:blipFill>
        <p:spPr>
          <a:xfrm>
            <a:off x="7839856" y="2816771"/>
            <a:ext cx="4126372" cy="3253695"/>
          </a:xfrm>
          <a:prstGeom prst="rect">
            <a:avLst/>
          </a:prstGeom>
        </p:spPr>
      </p:pic>
      <p:pic>
        <p:nvPicPr>
          <p:cNvPr id="10" name="Picture 9">
            <a:extLst>
              <a:ext uri="{FF2B5EF4-FFF2-40B4-BE49-F238E27FC236}">
                <a16:creationId xmlns:a16="http://schemas.microsoft.com/office/drawing/2014/main" id="{9985D90C-A53D-F09A-91B2-FFBFB40FE556}"/>
              </a:ext>
            </a:extLst>
          </p:cNvPr>
          <p:cNvPicPr>
            <a:picLocks noChangeAspect="1"/>
          </p:cNvPicPr>
          <p:nvPr/>
        </p:nvPicPr>
        <p:blipFill>
          <a:blip r:embed="rId4"/>
          <a:stretch>
            <a:fillRect/>
          </a:stretch>
        </p:blipFill>
        <p:spPr>
          <a:xfrm>
            <a:off x="8678643" y="1136712"/>
            <a:ext cx="2693391" cy="1680058"/>
          </a:xfrm>
          <a:prstGeom prst="rect">
            <a:avLst/>
          </a:prstGeom>
        </p:spPr>
      </p:pic>
    </p:spTree>
    <p:extLst>
      <p:ext uri="{BB962C8B-B14F-4D97-AF65-F5344CB8AC3E}">
        <p14:creationId xmlns:p14="http://schemas.microsoft.com/office/powerpoint/2010/main" val="2541474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A14CC-79E6-5E80-6A27-740357738B50}"/>
              </a:ext>
            </a:extLst>
          </p:cNvPr>
          <p:cNvSpPr>
            <a:spLocks noGrp="1"/>
          </p:cNvSpPr>
          <p:nvPr>
            <p:ph type="title"/>
          </p:nvPr>
        </p:nvSpPr>
        <p:spPr/>
        <p:txBody>
          <a:bodyPr/>
          <a:lstStyle/>
          <a:p>
            <a:r>
              <a:rPr lang="sv-SE" b="1" dirty="0">
                <a:latin typeface="Cambria" panose="02040503050406030204" pitchFamily="18" charset="0"/>
                <a:ea typeface="Cambria" panose="02040503050406030204" pitchFamily="18" charset="0"/>
              </a:rPr>
              <a:t>Tantangan dalam Asuhan Nifas Holistik</a:t>
            </a:r>
            <a:endParaRPr lang="en-ID" b="1" dirty="0">
              <a:latin typeface="Cambria" panose="02040503050406030204" pitchFamily="18" charset="0"/>
              <a:ea typeface="Cambria" panose="02040503050406030204" pitchFamily="18" charset="0"/>
            </a:endParaRPr>
          </a:p>
        </p:txBody>
      </p:sp>
      <p:sp>
        <p:nvSpPr>
          <p:cNvPr id="4" name="Rectangle 1">
            <a:extLst>
              <a:ext uri="{FF2B5EF4-FFF2-40B4-BE49-F238E27FC236}">
                <a16:creationId xmlns:a16="http://schemas.microsoft.com/office/drawing/2014/main" id="{D73DCF91-A6CE-3CF9-F68A-EF09402B38F5}"/>
              </a:ext>
            </a:extLst>
          </p:cNvPr>
          <p:cNvSpPr>
            <a:spLocks noGrp="1" noChangeArrowheads="1"/>
          </p:cNvSpPr>
          <p:nvPr>
            <p:ph idx="1"/>
          </p:nvPr>
        </p:nvSpPr>
        <p:spPr bwMode="auto">
          <a:xfrm>
            <a:off x="838200" y="1339029"/>
            <a:ext cx="6566941"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Keterbatasan</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Waktu dan </a:t>
            </a: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Sumber</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Daya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a:p>
            <a:pPr marL="0" marR="0" lvl="0" indent="0" algn="l" defTabSz="914400" rtl="0" eaLnBrk="0" fontAlgn="base" latinLnBrk="0" hangingPunct="0">
              <a:lnSpc>
                <a:spcPct val="100000"/>
              </a:lnSpc>
              <a:spcBef>
                <a:spcPct val="0"/>
              </a:spcBef>
              <a:spcAft>
                <a:spcPct val="0"/>
              </a:spcAft>
              <a:buClrTx/>
              <a:buSzTx/>
              <a:buNone/>
              <a:tabLst/>
            </a:pPr>
            <a:r>
              <a:rPr lang="en-US" altLang="en-US" sz="2000" dirty="0">
                <a:latin typeface="Cambria" panose="02040503050406030204" pitchFamily="18" charset="0"/>
                <a:ea typeface="Cambria" panose="02040503050406030204" pitchFamily="18" charset="0"/>
              </a:rPr>
              <a:t>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bu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tidak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mendapatkan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perhatian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penuh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dalam</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semua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aspek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karena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keterbatasan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dukungan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sosial</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dan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profesional</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Kondisi</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Ekonomi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Ketidakmampuan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ibu</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untuk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mendapatkan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akses</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perawatan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kesehatan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yang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komprehensif</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Perbedaan</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Budaya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Kepercayaan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dan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praktik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budaya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yang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berbeda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dalam</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merawat</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ibu</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nifas</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Stigma </a:t>
            </a:r>
            <a:r>
              <a:rPr kumimoji="0" lang="en-US" altLang="en-US" sz="2000" b="1"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Sosial</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Tantangan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sosial</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bagi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ibu</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yang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mengalami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depresi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pasca</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melahirkan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atau</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yang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tidak</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dapat</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berfungsi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seperti</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yang </a:t>
            </a:r>
            <a:r>
              <a:rPr kumimoji="0" lang="en-US" altLang="en-US" sz="2000" b="0" i="0" u="none" strike="noStrike" cap="none" normalizeH="0" baseline="0" dirty="0" err="1">
                <a:ln>
                  <a:noFill/>
                </a:ln>
                <a:solidFill>
                  <a:schemeClr val="tx1"/>
                </a:solidFill>
                <a:effectLst/>
                <a:latin typeface="Cambria" panose="02040503050406030204" pitchFamily="18" charset="0"/>
                <a:ea typeface="Cambria" panose="02040503050406030204" pitchFamily="18" charset="0"/>
              </a:rPr>
              <a:t>diharapkan</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p>
        </p:txBody>
      </p:sp>
      <p:pic>
        <p:nvPicPr>
          <p:cNvPr id="5" name="Picture 4">
            <a:extLst>
              <a:ext uri="{FF2B5EF4-FFF2-40B4-BE49-F238E27FC236}">
                <a16:creationId xmlns:a16="http://schemas.microsoft.com/office/drawing/2014/main" id="{F02FA96B-4ED9-9A44-60F5-D635750FC68D}"/>
              </a:ext>
            </a:extLst>
          </p:cNvPr>
          <p:cNvPicPr>
            <a:picLocks noChangeAspect="1"/>
          </p:cNvPicPr>
          <p:nvPr/>
        </p:nvPicPr>
        <p:blipFill>
          <a:blip r:embed="rId2"/>
          <a:srcRect/>
          <a:stretch>
            <a:fillRect/>
          </a:stretch>
        </p:blipFill>
        <p:spPr bwMode="auto">
          <a:xfrm>
            <a:off x="7405141" y="1558977"/>
            <a:ext cx="4062334" cy="4377127"/>
          </a:xfrm>
          <a:prstGeom prst="rect">
            <a:avLst/>
          </a:prstGeom>
          <a:noFill/>
          <a:ln w="9525">
            <a:noFill/>
            <a:miter lim="800000"/>
            <a:headEnd/>
            <a:tailEnd/>
          </a:ln>
        </p:spPr>
      </p:pic>
    </p:spTree>
    <p:extLst>
      <p:ext uri="{BB962C8B-B14F-4D97-AF65-F5344CB8AC3E}">
        <p14:creationId xmlns:p14="http://schemas.microsoft.com/office/powerpoint/2010/main" val="757054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91EA46-454A-9891-76BA-12519101115B}"/>
              </a:ext>
            </a:extLst>
          </p:cNvPr>
          <p:cNvSpPr txBox="1"/>
          <p:nvPr/>
        </p:nvSpPr>
        <p:spPr>
          <a:xfrm>
            <a:off x="584617" y="800100"/>
            <a:ext cx="10643016" cy="769441"/>
          </a:xfrm>
          <a:prstGeom prst="rect">
            <a:avLst/>
          </a:prstGeom>
          <a:noFill/>
        </p:spPr>
        <p:txBody>
          <a:bodyPr wrap="square">
            <a:spAutoFit/>
          </a:bodyPr>
          <a:lstStyle/>
          <a:p>
            <a:r>
              <a:rPr lang="en-ID" sz="4400" b="1" dirty="0">
                <a:latin typeface="Cambria" panose="02040503050406030204" pitchFamily="18" charset="0"/>
                <a:ea typeface="Cambria" panose="02040503050406030204" pitchFamily="18" charset="0"/>
              </a:rPr>
              <a:t>Kesehatan mental </a:t>
            </a:r>
            <a:r>
              <a:rPr lang="en-ID" sz="4400" b="1" dirty="0" err="1">
                <a:latin typeface="Cambria" panose="02040503050406030204" pitchFamily="18" charset="0"/>
                <a:ea typeface="Cambria" panose="02040503050406030204" pitchFamily="18" charset="0"/>
              </a:rPr>
              <a:t>ibu</a:t>
            </a:r>
            <a:r>
              <a:rPr lang="en-ID" sz="4400" b="1" dirty="0">
                <a:latin typeface="Cambria" panose="02040503050406030204" pitchFamily="18" charset="0"/>
                <a:ea typeface="Cambria" panose="02040503050406030204" pitchFamily="18" charset="0"/>
              </a:rPr>
              <a:t> </a:t>
            </a:r>
            <a:r>
              <a:rPr lang="en-ID" sz="4400" b="1" dirty="0" err="1">
                <a:latin typeface="Cambria" panose="02040503050406030204" pitchFamily="18" charset="0"/>
                <a:ea typeface="Cambria" panose="02040503050406030204" pitchFamily="18" charset="0"/>
              </a:rPr>
              <a:t>pasca</a:t>
            </a:r>
            <a:r>
              <a:rPr lang="en-ID" sz="4400" b="1" dirty="0">
                <a:latin typeface="Cambria" panose="02040503050406030204" pitchFamily="18" charset="0"/>
                <a:ea typeface="Cambria" panose="02040503050406030204" pitchFamily="18" charset="0"/>
              </a:rPr>
              <a:t> </a:t>
            </a:r>
            <a:r>
              <a:rPr lang="en-ID" sz="4400" b="1" dirty="0" err="1">
                <a:latin typeface="Cambria" panose="02040503050406030204" pitchFamily="18" charset="0"/>
                <a:ea typeface="Cambria" panose="02040503050406030204" pitchFamily="18" charset="0"/>
              </a:rPr>
              <a:t>melahirkan</a:t>
            </a:r>
            <a:endParaRPr lang="en-ID" sz="4400" b="1" dirty="0">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8E1B88B5-A363-7A92-1D78-FDAD1857EEB9}"/>
              </a:ext>
            </a:extLst>
          </p:cNvPr>
          <p:cNvPicPr>
            <a:picLocks noChangeAspect="1"/>
          </p:cNvPicPr>
          <p:nvPr/>
        </p:nvPicPr>
        <p:blipFill>
          <a:blip r:embed="rId2"/>
          <a:stretch>
            <a:fillRect/>
          </a:stretch>
        </p:blipFill>
        <p:spPr>
          <a:xfrm>
            <a:off x="718224" y="1795234"/>
            <a:ext cx="7487695" cy="4262666"/>
          </a:xfrm>
          <a:prstGeom prst="rect">
            <a:avLst/>
          </a:prstGeom>
        </p:spPr>
      </p:pic>
      <p:pic>
        <p:nvPicPr>
          <p:cNvPr id="8" name="Picture 7">
            <a:extLst>
              <a:ext uri="{FF2B5EF4-FFF2-40B4-BE49-F238E27FC236}">
                <a16:creationId xmlns:a16="http://schemas.microsoft.com/office/drawing/2014/main" id="{306AEF12-21D4-3A96-B2BB-CD350EAA87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521" t="15285" r="16405" b="2363"/>
          <a:stretch/>
        </p:blipFill>
        <p:spPr bwMode="auto">
          <a:xfrm>
            <a:off x="8951364" y="1933904"/>
            <a:ext cx="2676525" cy="412399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05125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1A0DD-5155-0A51-9744-D7036FA86B0A}"/>
              </a:ext>
            </a:extLst>
          </p:cNvPr>
          <p:cNvSpPr>
            <a:spLocks noGrp="1"/>
          </p:cNvSpPr>
          <p:nvPr>
            <p:ph type="title"/>
          </p:nvPr>
        </p:nvSpPr>
        <p:spPr/>
        <p:txBody>
          <a:bodyPr/>
          <a:lstStyle/>
          <a:p>
            <a:r>
              <a:rPr lang="en-ID" b="1" dirty="0"/>
              <a:t>DEPRESI PASCA MELAHIRKAN</a:t>
            </a:r>
          </a:p>
        </p:txBody>
      </p:sp>
      <p:pic>
        <p:nvPicPr>
          <p:cNvPr id="5" name="Picture 4">
            <a:extLst>
              <a:ext uri="{FF2B5EF4-FFF2-40B4-BE49-F238E27FC236}">
                <a16:creationId xmlns:a16="http://schemas.microsoft.com/office/drawing/2014/main" id="{0C9079A7-659F-D985-D563-B9157635429E}"/>
              </a:ext>
            </a:extLst>
          </p:cNvPr>
          <p:cNvPicPr>
            <a:picLocks noChangeAspect="1"/>
          </p:cNvPicPr>
          <p:nvPr/>
        </p:nvPicPr>
        <p:blipFill>
          <a:blip r:embed="rId2"/>
          <a:stretch>
            <a:fillRect/>
          </a:stretch>
        </p:blipFill>
        <p:spPr>
          <a:xfrm>
            <a:off x="838200" y="1471339"/>
            <a:ext cx="7173326" cy="4524727"/>
          </a:xfrm>
          <a:prstGeom prst="rect">
            <a:avLst/>
          </a:prstGeom>
        </p:spPr>
      </p:pic>
      <p:pic>
        <p:nvPicPr>
          <p:cNvPr id="7" name="Picture 6">
            <a:extLst>
              <a:ext uri="{FF2B5EF4-FFF2-40B4-BE49-F238E27FC236}">
                <a16:creationId xmlns:a16="http://schemas.microsoft.com/office/drawing/2014/main" id="{3FD72A74-2C5D-61A6-14C4-730C77EE0DE3}"/>
              </a:ext>
            </a:extLst>
          </p:cNvPr>
          <p:cNvPicPr>
            <a:picLocks noChangeAspect="1"/>
          </p:cNvPicPr>
          <p:nvPr/>
        </p:nvPicPr>
        <p:blipFill>
          <a:blip r:embed="rId3"/>
          <a:stretch>
            <a:fillRect/>
          </a:stretch>
        </p:blipFill>
        <p:spPr>
          <a:xfrm>
            <a:off x="8575358" y="1471339"/>
            <a:ext cx="3276599" cy="4524727"/>
          </a:xfrm>
          <a:prstGeom prst="rect">
            <a:avLst/>
          </a:prstGeom>
        </p:spPr>
      </p:pic>
    </p:spTree>
    <p:extLst>
      <p:ext uri="{BB962C8B-B14F-4D97-AF65-F5344CB8AC3E}">
        <p14:creationId xmlns:p14="http://schemas.microsoft.com/office/powerpoint/2010/main" val="2758713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1C9B6-CFD1-D6B4-A548-36D40FFD535C}"/>
              </a:ext>
            </a:extLst>
          </p:cNvPr>
          <p:cNvSpPr>
            <a:spLocks noGrp="1"/>
          </p:cNvSpPr>
          <p:nvPr>
            <p:ph type="title"/>
          </p:nvPr>
        </p:nvSpPr>
        <p:spPr/>
        <p:txBody>
          <a:bodyPr/>
          <a:lstStyle/>
          <a:p>
            <a:r>
              <a:rPr lang="en-ID" b="1" dirty="0" err="1">
                <a:latin typeface="Cambria" panose="02040503050406030204" pitchFamily="18" charset="0"/>
                <a:ea typeface="Cambria" panose="02040503050406030204" pitchFamily="18" charset="0"/>
              </a:rPr>
              <a:t>Dampak</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Depresi</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Pasca</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Melahirkan</a:t>
            </a:r>
            <a:endParaRPr lang="en-ID" b="1" dirty="0">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1ABFE029-69E6-B0F2-48E5-1FFB09557E57}"/>
              </a:ext>
            </a:extLst>
          </p:cNvPr>
          <p:cNvPicPr>
            <a:picLocks noChangeAspect="1"/>
          </p:cNvPicPr>
          <p:nvPr/>
        </p:nvPicPr>
        <p:blipFill>
          <a:blip r:embed="rId2"/>
          <a:stretch>
            <a:fillRect/>
          </a:stretch>
        </p:blipFill>
        <p:spPr>
          <a:xfrm>
            <a:off x="985386" y="1576270"/>
            <a:ext cx="6704568" cy="4749579"/>
          </a:xfrm>
          <a:prstGeom prst="rect">
            <a:avLst/>
          </a:prstGeom>
        </p:spPr>
      </p:pic>
      <p:pic>
        <p:nvPicPr>
          <p:cNvPr id="6" name="Picture 5">
            <a:extLst>
              <a:ext uri="{FF2B5EF4-FFF2-40B4-BE49-F238E27FC236}">
                <a16:creationId xmlns:a16="http://schemas.microsoft.com/office/drawing/2014/main" id="{1E4CF044-AEB7-C741-3EA3-C5732F315E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72989" y="1576270"/>
            <a:ext cx="2804004" cy="4509219"/>
          </a:xfrm>
          <a:prstGeom prst="rect">
            <a:avLst/>
          </a:prstGeom>
          <a:noFill/>
          <a:ln>
            <a:noFill/>
          </a:ln>
        </p:spPr>
      </p:pic>
    </p:spTree>
    <p:extLst>
      <p:ext uri="{BB962C8B-B14F-4D97-AF65-F5344CB8AC3E}">
        <p14:creationId xmlns:p14="http://schemas.microsoft.com/office/powerpoint/2010/main" val="3609663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1AD10-834D-DC1E-6C0A-B555024C3336}"/>
              </a:ext>
            </a:extLst>
          </p:cNvPr>
          <p:cNvSpPr>
            <a:spLocks noGrp="1"/>
          </p:cNvSpPr>
          <p:nvPr>
            <p:ph type="title"/>
          </p:nvPr>
        </p:nvSpPr>
        <p:spPr/>
        <p:txBody>
          <a:bodyPr/>
          <a:lstStyle/>
          <a:p>
            <a:r>
              <a:rPr lang="en-ID" b="1" dirty="0" err="1">
                <a:latin typeface="Cambria" panose="02040503050406030204" pitchFamily="18" charset="0"/>
                <a:ea typeface="Cambria" panose="02040503050406030204" pitchFamily="18" charset="0"/>
              </a:rPr>
              <a:t>Kecemasan</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Pasca</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Melahirkan</a:t>
            </a:r>
            <a:endParaRPr lang="en-ID" b="1" dirty="0">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039F9C4A-0945-BFC6-CD36-6D3BC3F0CEC2}"/>
              </a:ext>
            </a:extLst>
          </p:cNvPr>
          <p:cNvPicPr>
            <a:picLocks noChangeAspect="1"/>
          </p:cNvPicPr>
          <p:nvPr/>
        </p:nvPicPr>
        <p:blipFill>
          <a:blip r:embed="rId2"/>
          <a:stretch>
            <a:fillRect/>
          </a:stretch>
        </p:blipFill>
        <p:spPr>
          <a:xfrm>
            <a:off x="989351" y="1512381"/>
            <a:ext cx="7212702" cy="4543645"/>
          </a:xfrm>
          <a:prstGeom prst="rect">
            <a:avLst/>
          </a:prstGeom>
        </p:spPr>
      </p:pic>
      <p:pic>
        <p:nvPicPr>
          <p:cNvPr id="7" name="Picture 6">
            <a:extLst>
              <a:ext uri="{FF2B5EF4-FFF2-40B4-BE49-F238E27FC236}">
                <a16:creationId xmlns:a16="http://schemas.microsoft.com/office/drawing/2014/main" id="{AA24E504-B067-6DC2-B3E0-58D59B563C6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732673" y="1512381"/>
            <a:ext cx="2923299" cy="4394433"/>
          </a:xfrm>
          <a:prstGeom prst="rect">
            <a:avLst/>
          </a:prstGeom>
        </p:spPr>
      </p:pic>
    </p:spTree>
    <p:extLst>
      <p:ext uri="{BB962C8B-B14F-4D97-AF65-F5344CB8AC3E}">
        <p14:creationId xmlns:p14="http://schemas.microsoft.com/office/powerpoint/2010/main" val="1186526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506220AE-91D6-0CAB-9AB1-F10C84A69E97}"/>
              </a:ext>
            </a:extLst>
          </p:cNvPr>
          <p:cNvSpPr>
            <a:spLocks noGrp="1" noChangeArrowheads="1"/>
          </p:cNvSpPr>
          <p:nvPr>
            <p:ph type="title"/>
          </p:nvPr>
        </p:nvSpPr>
        <p:spPr>
          <a:xfrm>
            <a:off x="1274164" y="274638"/>
            <a:ext cx="10308236" cy="1143000"/>
          </a:xfrm>
        </p:spPr>
        <p:txBody>
          <a:bodyPr/>
          <a:lstStyle/>
          <a:p>
            <a:pPr eaLnBrk="1" hangingPunct="1"/>
            <a:r>
              <a:rPr lang="en-US" altLang="en-US" b="1" dirty="0">
                <a:latin typeface="Cambria" panose="02040503050406030204" pitchFamily="18" charset="0"/>
                <a:ea typeface="Cambria" panose="02040503050406030204" pitchFamily="18" charset="0"/>
              </a:rPr>
              <a:t>Postpartum </a:t>
            </a:r>
            <a:r>
              <a:rPr lang="en-US" altLang="en-US" b="1" dirty="0" err="1">
                <a:latin typeface="Cambria" panose="02040503050406030204" pitchFamily="18" charset="0"/>
                <a:ea typeface="Cambria" panose="02040503050406030204" pitchFamily="18" charset="0"/>
              </a:rPr>
              <a:t>Emosional</a:t>
            </a:r>
            <a:r>
              <a:rPr lang="en-US" altLang="en-US" b="1" dirty="0">
                <a:latin typeface="Cambria" panose="02040503050406030204" pitchFamily="18" charset="0"/>
                <a:ea typeface="Cambria" panose="02040503050406030204" pitchFamily="18" charset="0"/>
              </a:rPr>
              <a:t> Responses</a:t>
            </a:r>
          </a:p>
        </p:txBody>
      </p:sp>
      <p:graphicFrame>
        <p:nvGraphicFramePr>
          <p:cNvPr id="193539" name="Group 3">
            <a:extLst>
              <a:ext uri="{FF2B5EF4-FFF2-40B4-BE49-F238E27FC236}">
                <a16:creationId xmlns:a16="http://schemas.microsoft.com/office/drawing/2014/main" id="{E09ED24D-908C-82B6-9D3E-7A50C6AE3015}"/>
              </a:ext>
            </a:extLst>
          </p:cNvPr>
          <p:cNvGraphicFramePr>
            <a:graphicFrameLocks noGrp="1"/>
          </p:cNvGraphicFramePr>
          <p:nvPr>
            <p:ph type="tbl" idx="1"/>
          </p:nvPr>
        </p:nvGraphicFramePr>
        <p:xfrm>
          <a:off x="1524000" y="1600201"/>
          <a:ext cx="9144000" cy="4757739"/>
        </p:xfrm>
        <a:graphic>
          <a:graphicData uri="http://schemas.openxmlformats.org/drawingml/2006/table">
            <a:tbl>
              <a:tblPr/>
              <a:tblGrid>
                <a:gridCol w="1350963">
                  <a:extLst>
                    <a:ext uri="{9D8B030D-6E8A-4147-A177-3AD203B41FA5}">
                      <a16:colId xmlns:a16="http://schemas.microsoft.com/office/drawing/2014/main" val="20000"/>
                    </a:ext>
                  </a:extLst>
                </a:gridCol>
                <a:gridCol w="1697037">
                  <a:extLst>
                    <a:ext uri="{9D8B030D-6E8A-4147-A177-3AD203B41FA5}">
                      <a16:colId xmlns:a16="http://schemas.microsoft.com/office/drawing/2014/main" val="20001"/>
                    </a:ext>
                  </a:extLst>
                </a:gridCol>
                <a:gridCol w="1292225">
                  <a:extLst>
                    <a:ext uri="{9D8B030D-6E8A-4147-A177-3AD203B41FA5}">
                      <a16:colId xmlns:a16="http://schemas.microsoft.com/office/drawing/2014/main" val="20002"/>
                    </a:ext>
                  </a:extLst>
                </a:gridCol>
                <a:gridCol w="1755775">
                  <a:extLst>
                    <a:ext uri="{9D8B030D-6E8A-4147-A177-3AD203B41FA5}">
                      <a16:colId xmlns:a16="http://schemas.microsoft.com/office/drawing/2014/main" val="20003"/>
                    </a:ext>
                  </a:extLst>
                </a:gridCol>
                <a:gridCol w="1420813">
                  <a:extLst>
                    <a:ext uri="{9D8B030D-6E8A-4147-A177-3AD203B41FA5}">
                      <a16:colId xmlns:a16="http://schemas.microsoft.com/office/drawing/2014/main" val="20004"/>
                    </a:ext>
                  </a:extLst>
                </a:gridCol>
                <a:gridCol w="1627187">
                  <a:extLst>
                    <a:ext uri="{9D8B030D-6E8A-4147-A177-3AD203B41FA5}">
                      <a16:colId xmlns:a16="http://schemas.microsoft.com/office/drawing/2014/main" val="20005"/>
                    </a:ext>
                  </a:extLst>
                </a:gridCol>
              </a:tblGrid>
              <a:tr h="83823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rPr>
                        <a:t>Category</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rPr>
                        <a:t>Gejala</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rPr>
                        <a:t>Insidensi</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rPr>
                        <a:t>Hub. Dgn diri sendiri dan bayi</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rPr>
                        <a:t>Waktu kejadian</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rPr>
                        <a:t>manajemen</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6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Post partum blues</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Perasaan tidak enak, sedih, perubahan mood, lemah, males makan dan sakit kepala</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50% - 80%</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Masih </a:t>
                      </a:r>
                      <a:r>
                        <a:rPr kumimoji="0" lang="en-US" sz="1400" b="0" i="0" u="none" strike="noStrike" cap="none" normalizeH="0" baseline="0" dirty="0" err="1">
                          <a:ln>
                            <a:noFill/>
                          </a:ln>
                          <a:solidFill>
                            <a:schemeClr val="tx1"/>
                          </a:solidFill>
                          <a:effectLst/>
                          <a:latin typeface="Arial" charset="0"/>
                        </a:rPr>
                        <a:t>bisa</a:t>
                      </a:r>
                      <a:r>
                        <a:rPr kumimoji="0" lang="en-US" sz="1400" b="0" i="0" u="none" strike="noStrike" cap="none" normalizeH="0" baseline="0" dirty="0">
                          <a:ln>
                            <a:noFill/>
                          </a:ln>
                          <a:solidFill>
                            <a:schemeClr val="tx1"/>
                          </a:solidFill>
                          <a:effectLst/>
                          <a:latin typeface="Arial" charset="0"/>
                        </a:rPr>
                        <a:t> </a:t>
                      </a:r>
                      <a:r>
                        <a:rPr kumimoji="0" lang="en-US" sz="1400" b="0" i="0" u="none" strike="noStrike" cap="none" normalizeH="0" baseline="0" dirty="0" err="1">
                          <a:ln>
                            <a:noFill/>
                          </a:ln>
                          <a:solidFill>
                            <a:schemeClr val="tx1"/>
                          </a:solidFill>
                          <a:effectLst/>
                          <a:latin typeface="Arial" charset="0"/>
                        </a:rPr>
                        <a:t>mengurus</a:t>
                      </a:r>
                      <a:r>
                        <a:rPr kumimoji="0" lang="en-US" sz="1400" b="0" i="0" u="none" strike="noStrike" cap="none" normalizeH="0" baseline="0" dirty="0">
                          <a:ln>
                            <a:noFill/>
                          </a:ln>
                          <a:solidFill>
                            <a:schemeClr val="tx1"/>
                          </a:solidFill>
                          <a:effectLst/>
                          <a:latin typeface="Arial" charset="0"/>
                        </a:rPr>
                        <a:t> </a:t>
                      </a:r>
                      <a:r>
                        <a:rPr kumimoji="0" lang="en-US" sz="1400" b="0" i="0" u="none" strike="noStrike" cap="none" normalizeH="0" baseline="0" dirty="0" err="1">
                          <a:ln>
                            <a:noFill/>
                          </a:ln>
                          <a:solidFill>
                            <a:schemeClr val="tx1"/>
                          </a:solidFill>
                          <a:effectLst/>
                          <a:latin typeface="Arial" charset="0"/>
                        </a:rPr>
                        <a:t>diri</a:t>
                      </a:r>
                      <a:r>
                        <a:rPr kumimoji="0" lang="en-US" sz="1400" b="0" i="0" u="none" strike="noStrike" cap="none" normalizeH="0" baseline="0" dirty="0">
                          <a:ln>
                            <a:noFill/>
                          </a:ln>
                          <a:solidFill>
                            <a:schemeClr val="tx1"/>
                          </a:solidFill>
                          <a:effectLst/>
                          <a:latin typeface="Arial" charset="0"/>
                        </a:rPr>
                        <a:t> </a:t>
                      </a:r>
                      <a:r>
                        <a:rPr kumimoji="0" lang="en-US" sz="1400" b="0" i="0" u="none" strike="noStrike" cap="none" normalizeH="0" baseline="0" dirty="0" err="1">
                          <a:ln>
                            <a:noFill/>
                          </a:ln>
                          <a:solidFill>
                            <a:schemeClr val="tx1"/>
                          </a:solidFill>
                          <a:effectLst/>
                          <a:latin typeface="Arial" charset="0"/>
                        </a:rPr>
                        <a:t>sendiri</a:t>
                      </a:r>
                      <a:r>
                        <a:rPr kumimoji="0" lang="en-US" sz="1400" b="0" i="0" u="none" strike="noStrike" cap="none" normalizeH="0" baseline="0" dirty="0">
                          <a:ln>
                            <a:noFill/>
                          </a:ln>
                          <a:solidFill>
                            <a:schemeClr val="tx1"/>
                          </a:solidFill>
                          <a:effectLst/>
                          <a:latin typeface="Arial" charset="0"/>
                        </a:rPr>
                        <a:t> dan </a:t>
                      </a:r>
                      <a:r>
                        <a:rPr kumimoji="0" lang="en-US" sz="1400" b="0" i="0" u="none" strike="noStrike" cap="none" normalizeH="0" baseline="0" dirty="0" err="1">
                          <a:ln>
                            <a:noFill/>
                          </a:ln>
                          <a:solidFill>
                            <a:schemeClr val="tx1"/>
                          </a:solidFill>
                          <a:effectLst/>
                          <a:latin typeface="Arial" charset="0"/>
                        </a:rPr>
                        <a:t>bayinya</a:t>
                      </a:r>
                      <a:endParaRPr kumimoji="0" lang="en-US" sz="14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 hari ke-3 – 10</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Dukungan lingkungan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Rooming 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Tdk butuh pengobatan</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3352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Depresi post partum</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Gejala PPB lebih parah ditambah rsa putus asa dan kecemasan tinggi</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5 % - 25 %</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Masih bisa mengurus duru tapi menelantarkan bayi</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Minggu 2 – 6</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Risiko tinggi untuk berulang</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Psikoterapi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Antidepresan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Jarang yg masuk RS</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41432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Postpartum psychosis</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err="1">
                          <a:ln>
                            <a:noFill/>
                          </a:ln>
                          <a:solidFill>
                            <a:schemeClr val="tx1"/>
                          </a:solidFill>
                          <a:effectLst/>
                          <a:latin typeface="Arial" charset="0"/>
                        </a:rPr>
                        <a:t>Gejala</a:t>
                      </a:r>
                      <a:r>
                        <a:rPr kumimoji="0" lang="en-US" sz="1400" b="0" i="0" u="none" strike="noStrike" cap="none" normalizeH="0" baseline="0" dirty="0">
                          <a:ln>
                            <a:noFill/>
                          </a:ln>
                          <a:solidFill>
                            <a:schemeClr val="tx1"/>
                          </a:solidFill>
                          <a:effectLst/>
                          <a:latin typeface="Arial" charset="0"/>
                        </a:rPr>
                        <a:t> </a:t>
                      </a:r>
                      <a:r>
                        <a:rPr kumimoji="0" lang="en-US" sz="1400" b="0" i="0" u="none" strike="noStrike" cap="none" normalizeH="0" baseline="0" dirty="0" err="1">
                          <a:ln>
                            <a:noFill/>
                          </a:ln>
                          <a:solidFill>
                            <a:schemeClr val="tx1"/>
                          </a:solidFill>
                          <a:effectLst/>
                          <a:latin typeface="Arial" charset="0"/>
                        </a:rPr>
                        <a:t>bertambah</a:t>
                      </a:r>
                      <a:r>
                        <a:rPr kumimoji="0" lang="en-US" sz="1400" b="0" i="0" u="none" strike="noStrike" cap="none" normalizeH="0" baseline="0" dirty="0">
                          <a:ln>
                            <a:noFill/>
                          </a:ln>
                          <a:solidFill>
                            <a:schemeClr val="tx1"/>
                          </a:solidFill>
                          <a:effectLst/>
                          <a:latin typeface="Arial" charset="0"/>
                        </a:rPr>
                        <a:t> </a:t>
                      </a:r>
                      <a:r>
                        <a:rPr kumimoji="0" lang="en-US" sz="1400" b="0" i="0" u="none" strike="noStrike" cap="none" normalizeH="0" baseline="0" dirty="0" err="1">
                          <a:ln>
                            <a:noFill/>
                          </a:ln>
                          <a:solidFill>
                            <a:schemeClr val="tx1"/>
                          </a:solidFill>
                          <a:effectLst/>
                          <a:latin typeface="Arial" charset="0"/>
                        </a:rPr>
                        <a:t>berat</a:t>
                      </a:r>
                      <a:r>
                        <a:rPr kumimoji="0" lang="en-US" sz="1400" b="0" i="0" u="none" strike="noStrike" cap="none" normalizeH="0" baseline="0" dirty="0">
                          <a:ln>
                            <a:noFill/>
                          </a:ln>
                          <a:solidFill>
                            <a:schemeClr val="tx1"/>
                          </a:solidFill>
                          <a:effectLst/>
                          <a:latin typeface="Arial" charset="0"/>
                        </a:rPr>
                        <a:t> </a:t>
                      </a:r>
                      <a:r>
                        <a:rPr kumimoji="0" lang="en-US" sz="1400" b="0" i="0" u="none" strike="noStrike" cap="none" normalizeH="0" baseline="0" dirty="0" err="1">
                          <a:ln>
                            <a:noFill/>
                          </a:ln>
                          <a:solidFill>
                            <a:schemeClr val="tx1"/>
                          </a:solidFill>
                          <a:effectLst/>
                          <a:latin typeface="Arial" charset="0"/>
                        </a:rPr>
                        <a:t>ditambah</a:t>
                      </a:r>
                      <a:r>
                        <a:rPr kumimoji="0" lang="en-US" sz="1400" b="0" i="0" u="none" strike="noStrike" cap="none" normalizeH="0" baseline="0" dirty="0">
                          <a:ln>
                            <a:noFill/>
                          </a:ln>
                          <a:solidFill>
                            <a:schemeClr val="tx1"/>
                          </a:solidFill>
                          <a:effectLst/>
                          <a:latin typeface="Arial" charset="0"/>
                        </a:rPr>
                        <a:t> </a:t>
                      </a:r>
                      <a:r>
                        <a:rPr kumimoji="0" lang="en-US" sz="1400" b="0" i="0" u="none" strike="noStrike" cap="none" normalizeH="0" baseline="0" dirty="0" err="1">
                          <a:ln>
                            <a:noFill/>
                          </a:ln>
                          <a:solidFill>
                            <a:schemeClr val="tx1"/>
                          </a:solidFill>
                          <a:effectLst/>
                          <a:latin typeface="Arial" charset="0"/>
                        </a:rPr>
                        <a:t>halusinasi</a:t>
                      </a:r>
                      <a:r>
                        <a:rPr kumimoji="0" lang="en-US" sz="1400" b="0" i="0" u="none" strike="noStrike" cap="none" normalizeH="0" baseline="0" dirty="0">
                          <a:ln>
                            <a:noFill/>
                          </a:ln>
                          <a:solidFill>
                            <a:schemeClr val="tx1"/>
                          </a:solidFill>
                          <a:effectLst/>
                          <a:latin typeface="Arial" charset="0"/>
                        </a:rPr>
                        <a:t> dan </a:t>
                      </a:r>
                      <a:r>
                        <a:rPr kumimoji="0" lang="en-US" sz="1400" b="0" i="0" u="none" strike="noStrike" cap="none" normalizeH="0" baseline="0" dirty="0" err="1">
                          <a:ln>
                            <a:noFill/>
                          </a:ln>
                          <a:solidFill>
                            <a:schemeClr val="tx1"/>
                          </a:solidFill>
                          <a:effectLst/>
                          <a:latin typeface="Arial" charset="0"/>
                        </a:rPr>
                        <a:t>delusi</a:t>
                      </a:r>
                      <a:endParaRPr kumimoji="0" lang="en-US" sz="14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1 – 2 per 100 </a:t>
                      </a:r>
                      <a:r>
                        <a:rPr kumimoji="0" lang="en-US" sz="1400" b="0" i="0" u="none" strike="noStrike" cap="none" normalizeH="0" baseline="0" dirty="0" err="1">
                          <a:ln>
                            <a:noFill/>
                          </a:ln>
                          <a:solidFill>
                            <a:schemeClr val="tx1"/>
                          </a:solidFill>
                          <a:effectLst/>
                          <a:latin typeface="Arial" charset="0"/>
                        </a:rPr>
                        <a:t>kelahirab</a:t>
                      </a:r>
                      <a:endParaRPr kumimoji="0" lang="en-US" sz="14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Mulai ingin melukai diri sendiri dan bayinya</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Dalam 3 minggu pertama PP</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Risiko sangat tinggi utk berulang</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err="1">
                          <a:ln>
                            <a:noFill/>
                          </a:ln>
                          <a:solidFill>
                            <a:schemeClr val="tx1"/>
                          </a:solidFill>
                          <a:effectLst/>
                          <a:latin typeface="Arial" charset="0"/>
                        </a:rPr>
                        <a:t>Psikoterapi</a:t>
                      </a:r>
                      <a:endParaRPr kumimoji="0" lang="en-US" sz="1400" b="0"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Antipsychotic medicine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Hospitalization</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18C33440-558C-1F91-3754-9AFAF857455F}"/>
              </a:ext>
            </a:extLst>
          </p:cNvPr>
          <p:cNvSpPr>
            <a:spLocks noGrp="1" noChangeArrowheads="1"/>
          </p:cNvSpPr>
          <p:nvPr>
            <p:ph type="title"/>
          </p:nvPr>
        </p:nvSpPr>
        <p:spPr/>
        <p:txBody>
          <a:bodyPr/>
          <a:lstStyle/>
          <a:p>
            <a:pPr eaLnBrk="1" hangingPunct="1"/>
            <a:r>
              <a:rPr lang="en-US" altLang="en-US" b="1">
                <a:latin typeface="Comic Sans MS" panose="030F0702030302020204" pitchFamily="66" charset="0"/>
              </a:rPr>
              <a:t>FAKTOR RESIKO</a:t>
            </a:r>
            <a:br>
              <a:rPr lang="en-US" altLang="en-US"/>
            </a:br>
            <a:endParaRPr lang="en-US" altLang="en-US"/>
          </a:p>
        </p:txBody>
      </p:sp>
      <p:sp>
        <p:nvSpPr>
          <p:cNvPr id="94211" name="Rectangle 3">
            <a:extLst>
              <a:ext uri="{FF2B5EF4-FFF2-40B4-BE49-F238E27FC236}">
                <a16:creationId xmlns:a16="http://schemas.microsoft.com/office/drawing/2014/main" id="{A0C6BC97-F256-B2E1-1875-ECD7859204EB}"/>
              </a:ext>
            </a:extLst>
          </p:cNvPr>
          <p:cNvSpPr>
            <a:spLocks noGrp="1" noChangeArrowheads="1"/>
          </p:cNvSpPr>
          <p:nvPr>
            <p:ph idx="1"/>
          </p:nvPr>
        </p:nvSpPr>
        <p:spPr>
          <a:xfrm>
            <a:off x="1613338" y="1358462"/>
            <a:ext cx="6900041" cy="5181600"/>
          </a:xfrm>
        </p:spPr>
        <p:txBody>
          <a:bodyPr>
            <a:normAutofit fontScale="92500" lnSpcReduction="10000"/>
          </a:bodyPr>
          <a:lstStyle/>
          <a:p>
            <a:pPr eaLnBrk="1" hangingPunct="1">
              <a:lnSpc>
                <a:spcPct val="90000"/>
              </a:lnSpc>
              <a:buFontTx/>
              <a:buNone/>
            </a:pPr>
            <a:r>
              <a:rPr lang="en-US" altLang="en-US" sz="2400" b="1" dirty="0">
                <a:latin typeface="Comic Sans MS" panose="030F0702030302020204" pitchFamily="66" charset="0"/>
              </a:rPr>
              <a:t>1. </a:t>
            </a:r>
            <a:r>
              <a:rPr lang="en-US" altLang="en-US" sz="2400" b="1" dirty="0" err="1">
                <a:latin typeface="Comic Sans MS" panose="030F0702030302020204" pitchFamily="66" charset="0"/>
              </a:rPr>
              <a:t>Faktor</a:t>
            </a:r>
            <a:r>
              <a:rPr lang="en-US" altLang="en-US" sz="2400" b="1" dirty="0">
                <a:latin typeface="Comic Sans MS" panose="030F0702030302020204" pitchFamily="66" charset="0"/>
              </a:rPr>
              <a:t> </a:t>
            </a:r>
            <a:r>
              <a:rPr lang="en-US" altLang="en-US" sz="2400" b="1" dirty="0" err="1">
                <a:latin typeface="Comic Sans MS" panose="030F0702030302020204" pitchFamily="66" charset="0"/>
              </a:rPr>
              <a:t>biologis</a:t>
            </a:r>
            <a:endParaRPr lang="en-US" altLang="en-US" sz="2400" b="1" dirty="0">
              <a:latin typeface="Comic Sans MS" panose="030F0702030302020204" pitchFamily="66" charset="0"/>
            </a:endParaRPr>
          </a:p>
          <a:p>
            <a:pPr lvl="1" eaLnBrk="1" hangingPunct="1">
              <a:lnSpc>
                <a:spcPct val="90000"/>
              </a:lnSpc>
            </a:pPr>
            <a:r>
              <a:rPr lang="en-US" altLang="en-US" sz="2000" b="1" dirty="0" err="1">
                <a:latin typeface="Comic Sans MS" panose="030F0702030302020204" pitchFamily="66" charset="0"/>
              </a:rPr>
              <a:t>Sensitif</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terhadap</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peningkatan</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hormon</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selama</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kehamilan</a:t>
            </a:r>
            <a:r>
              <a:rPr lang="en-US" altLang="en-US" sz="2000" b="1" dirty="0">
                <a:latin typeface="Comic Sans MS" panose="030F0702030302020204" pitchFamily="66" charset="0"/>
              </a:rPr>
              <a:t> ( </a:t>
            </a:r>
            <a:r>
              <a:rPr lang="en-US" altLang="en-US" sz="2000" b="1" dirty="0" err="1">
                <a:latin typeface="Comic Sans MS" panose="030F0702030302020204" pitchFamily="66" charset="0"/>
              </a:rPr>
              <a:t>progesteron</a:t>
            </a:r>
            <a:r>
              <a:rPr lang="en-US" altLang="en-US" sz="2000" b="1" dirty="0">
                <a:latin typeface="Comic Sans MS" panose="030F0702030302020204" pitchFamily="66" charset="0"/>
              </a:rPr>
              <a:t>, estrogen )</a:t>
            </a:r>
          </a:p>
          <a:p>
            <a:pPr lvl="1" eaLnBrk="1" hangingPunct="1">
              <a:lnSpc>
                <a:spcPct val="90000"/>
              </a:lnSpc>
            </a:pPr>
            <a:r>
              <a:rPr lang="en-US" altLang="en-US" sz="2000" b="1" dirty="0" err="1">
                <a:latin typeface="Comic Sans MS" panose="030F0702030302020204" pitchFamily="66" charset="0"/>
              </a:rPr>
              <a:t>Penyakit</a:t>
            </a:r>
            <a:r>
              <a:rPr lang="en-US" altLang="en-US" sz="2000" b="1" dirty="0">
                <a:latin typeface="Comic Sans MS" panose="030F0702030302020204" pitchFamily="66" charset="0"/>
              </a:rPr>
              <a:t> postnatal lain </a:t>
            </a:r>
          </a:p>
          <a:p>
            <a:pPr eaLnBrk="1" hangingPunct="1">
              <a:lnSpc>
                <a:spcPct val="90000"/>
              </a:lnSpc>
              <a:buFontTx/>
              <a:buNone/>
            </a:pPr>
            <a:r>
              <a:rPr lang="en-US" altLang="en-US" sz="2400" b="1" dirty="0">
                <a:latin typeface="Comic Sans MS" panose="030F0702030302020204" pitchFamily="66" charset="0"/>
              </a:rPr>
              <a:t>2. </a:t>
            </a:r>
            <a:r>
              <a:rPr lang="en-US" altLang="en-US" sz="2400" b="1" dirty="0" err="1">
                <a:latin typeface="Comic Sans MS" panose="030F0702030302020204" pitchFamily="66" charset="0"/>
              </a:rPr>
              <a:t>Faktor</a:t>
            </a:r>
            <a:r>
              <a:rPr lang="en-US" altLang="en-US" sz="2400" b="1" dirty="0">
                <a:latin typeface="Comic Sans MS" panose="030F0702030302020204" pitchFamily="66" charset="0"/>
              </a:rPr>
              <a:t> </a:t>
            </a:r>
            <a:r>
              <a:rPr lang="en-US" altLang="en-US" sz="2400" b="1" dirty="0" err="1">
                <a:latin typeface="Comic Sans MS" panose="030F0702030302020204" pitchFamily="66" charset="0"/>
              </a:rPr>
              <a:t>Psikologis</a:t>
            </a:r>
            <a:r>
              <a:rPr lang="en-US" altLang="en-US" sz="2400" b="1" dirty="0">
                <a:latin typeface="Comic Sans MS" panose="030F0702030302020204" pitchFamily="66" charset="0"/>
              </a:rPr>
              <a:t> </a:t>
            </a:r>
          </a:p>
          <a:p>
            <a:pPr lvl="1" eaLnBrk="1" hangingPunct="1">
              <a:lnSpc>
                <a:spcPct val="90000"/>
              </a:lnSpc>
            </a:pPr>
            <a:r>
              <a:rPr lang="en-US" altLang="en-US" sz="2000" b="1" dirty="0">
                <a:latin typeface="Comic Sans MS" panose="030F0702030302020204" pitchFamily="66" charset="0"/>
              </a:rPr>
              <a:t>Riwayat </a:t>
            </a:r>
            <a:r>
              <a:rPr lang="en-US" altLang="en-US" sz="2000" b="1" dirty="0" err="1">
                <a:latin typeface="Comic Sans MS" panose="030F0702030302020204" pitchFamily="66" charset="0"/>
              </a:rPr>
              <a:t>depresi</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selama</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kehamilan</a:t>
            </a:r>
            <a:r>
              <a:rPr lang="en-US" altLang="en-US" sz="2000" b="1" dirty="0">
                <a:latin typeface="Comic Sans MS" panose="030F0702030302020204" pitchFamily="66" charset="0"/>
              </a:rPr>
              <a:t> </a:t>
            </a:r>
          </a:p>
          <a:p>
            <a:pPr lvl="1" eaLnBrk="1" hangingPunct="1">
              <a:lnSpc>
                <a:spcPct val="90000"/>
              </a:lnSpc>
            </a:pPr>
            <a:r>
              <a:rPr lang="en-US" altLang="en-US" sz="2000" b="1" dirty="0">
                <a:latin typeface="Comic Sans MS" panose="030F0702030302020204" pitchFamily="66" charset="0"/>
              </a:rPr>
              <a:t>Harga </a:t>
            </a:r>
            <a:r>
              <a:rPr lang="en-US" altLang="en-US" sz="2000" b="1" dirty="0" err="1">
                <a:latin typeface="Comic Sans MS" panose="030F0702030302020204" pitchFamily="66" charset="0"/>
              </a:rPr>
              <a:t>diri</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rendah</a:t>
            </a:r>
            <a:r>
              <a:rPr lang="en-US" altLang="en-US" sz="2000" b="1" dirty="0">
                <a:latin typeface="Comic Sans MS" panose="030F0702030302020204" pitchFamily="66" charset="0"/>
              </a:rPr>
              <a:t> </a:t>
            </a:r>
          </a:p>
          <a:p>
            <a:pPr lvl="1" eaLnBrk="1" hangingPunct="1">
              <a:lnSpc>
                <a:spcPct val="90000"/>
              </a:lnSpc>
            </a:pPr>
            <a:r>
              <a:rPr lang="en-US" altLang="en-US" sz="2000" b="1" dirty="0" err="1">
                <a:latin typeface="Comic Sans MS" panose="030F0702030302020204" pitchFamily="66" charset="0"/>
              </a:rPr>
              <a:t>Hubungan</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antara</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ibu</a:t>
            </a:r>
            <a:r>
              <a:rPr lang="en-US" altLang="en-US" sz="2000" b="1" dirty="0">
                <a:latin typeface="Comic Sans MS" panose="030F0702030302020204" pitchFamily="66" charset="0"/>
              </a:rPr>
              <a:t> dan </a:t>
            </a:r>
            <a:r>
              <a:rPr lang="en-US" altLang="en-US" sz="2000" b="1" dirty="0" err="1">
                <a:latin typeface="Comic Sans MS" panose="030F0702030302020204" pitchFamily="66" charset="0"/>
              </a:rPr>
              <a:t>anak</a:t>
            </a:r>
            <a:r>
              <a:rPr lang="en-US" altLang="en-US" sz="2000" b="1" dirty="0">
                <a:latin typeface="Comic Sans MS" panose="030F0702030302020204" pitchFamily="66" charset="0"/>
              </a:rPr>
              <a:t> yang </a:t>
            </a:r>
            <a:r>
              <a:rPr lang="en-US" altLang="en-US" sz="2000" b="1" dirty="0" err="1">
                <a:latin typeface="Comic Sans MS" panose="030F0702030302020204" pitchFamily="66" charset="0"/>
              </a:rPr>
              <a:t>kurang</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baik</a:t>
            </a:r>
            <a:endParaRPr lang="en-US" altLang="en-US" sz="2000" b="1" dirty="0">
              <a:latin typeface="Comic Sans MS" panose="030F0702030302020204" pitchFamily="66" charset="0"/>
            </a:endParaRPr>
          </a:p>
          <a:p>
            <a:pPr eaLnBrk="1" hangingPunct="1">
              <a:lnSpc>
                <a:spcPct val="90000"/>
              </a:lnSpc>
              <a:buFontTx/>
              <a:buNone/>
            </a:pPr>
            <a:r>
              <a:rPr lang="en-US" altLang="en-US" sz="2400" b="1" dirty="0">
                <a:latin typeface="Comic Sans MS" panose="030F0702030302020204" pitchFamily="66" charset="0"/>
              </a:rPr>
              <a:t>3. </a:t>
            </a:r>
            <a:r>
              <a:rPr lang="en-US" altLang="en-US" sz="2400" b="1" dirty="0" err="1">
                <a:latin typeface="Comic Sans MS" panose="030F0702030302020204" pitchFamily="66" charset="0"/>
              </a:rPr>
              <a:t>Faktor</a:t>
            </a:r>
            <a:r>
              <a:rPr lang="en-US" altLang="en-US" sz="2400" b="1" dirty="0">
                <a:latin typeface="Comic Sans MS" panose="030F0702030302020204" pitchFamily="66" charset="0"/>
              </a:rPr>
              <a:t> </a:t>
            </a:r>
            <a:r>
              <a:rPr lang="en-US" altLang="en-US" sz="2400" b="1" dirty="0" err="1">
                <a:latin typeface="Comic Sans MS" panose="030F0702030302020204" pitchFamily="66" charset="0"/>
              </a:rPr>
              <a:t>sosial</a:t>
            </a:r>
            <a:r>
              <a:rPr lang="en-US" altLang="en-US" sz="2400" b="1" dirty="0">
                <a:latin typeface="Comic Sans MS" panose="030F0702030302020204" pitchFamily="66" charset="0"/>
              </a:rPr>
              <a:t> </a:t>
            </a:r>
            <a:r>
              <a:rPr lang="en-US" altLang="en-US" sz="2400" b="1" dirty="0" err="1">
                <a:latin typeface="Comic Sans MS" panose="030F0702030302020204" pitchFamily="66" charset="0"/>
              </a:rPr>
              <a:t>kultural</a:t>
            </a:r>
            <a:endParaRPr lang="en-US" altLang="en-US" sz="2400" b="1" dirty="0">
              <a:latin typeface="Comic Sans MS" panose="030F0702030302020204" pitchFamily="66" charset="0"/>
            </a:endParaRPr>
          </a:p>
          <a:p>
            <a:pPr lvl="1" eaLnBrk="1" hangingPunct="1">
              <a:lnSpc>
                <a:spcPct val="90000"/>
              </a:lnSpc>
            </a:pPr>
            <a:r>
              <a:rPr lang="en-US" altLang="en-US" sz="2000" b="1" dirty="0" err="1">
                <a:latin typeface="Comic Sans MS" panose="030F0702030302020204" pitchFamily="66" charset="0"/>
              </a:rPr>
              <a:t>Hubungan</a:t>
            </a:r>
            <a:r>
              <a:rPr lang="en-US" altLang="en-US" sz="2000" b="1" dirty="0">
                <a:latin typeface="Comic Sans MS" panose="030F0702030302020204" pitchFamily="66" charset="0"/>
              </a:rPr>
              <a:t> yang </a:t>
            </a:r>
            <a:r>
              <a:rPr lang="en-US" altLang="en-US" sz="2000" b="1" dirty="0" err="1">
                <a:latin typeface="Comic Sans MS" panose="030F0702030302020204" pitchFamily="66" charset="0"/>
              </a:rPr>
              <a:t>tidak</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harmonis</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dengan</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pasangan</a:t>
            </a:r>
            <a:endParaRPr lang="en-US" altLang="en-US" sz="2000" b="1" dirty="0">
              <a:latin typeface="Comic Sans MS" panose="030F0702030302020204" pitchFamily="66" charset="0"/>
            </a:endParaRPr>
          </a:p>
          <a:p>
            <a:pPr lvl="1" eaLnBrk="1" hangingPunct="1">
              <a:lnSpc>
                <a:spcPct val="90000"/>
              </a:lnSpc>
            </a:pPr>
            <a:r>
              <a:rPr lang="en-US" altLang="en-US" sz="2000" b="1" dirty="0" err="1">
                <a:latin typeface="Comic Sans MS" panose="030F0702030302020204" pitchFamily="66" charset="0"/>
              </a:rPr>
              <a:t>Tidak</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ada</a:t>
            </a:r>
            <a:r>
              <a:rPr lang="en-US" altLang="en-US" sz="2000" b="1" dirty="0">
                <a:latin typeface="Comic Sans MS" panose="030F0702030302020204" pitchFamily="66" charset="0"/>
              </a:rPr>
              <a:t> support </a:t>
            </a:r>
            <a:r>
              <a:rPr lang="en-US" altLang="en-US" sz="2000" b="1" dirty="0" err="1">
                <a:latin typeface="Comic Sans MS" panose="030F0702030302020204" pitchFamily="66" charset="0"/>
              </a:rPr>
              <a:t>dari</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suami</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keluarga</a:t>
            </a:r>
            <a:r>
              <a:rPr lang="en-US" altLang="en-US" sz="2000" b="1" dirty="0">
                <a:latin typeface="Comic Sans MS" panose="030F0702030302020204" pitchFamily="66" charset="0"/>
              </a:rPr>
              <a:t> dan </a:t>
            </a:r>
            <a:r>
              <a:rPr lang="en-US" altLang="en-US" sz="2000" b="1" dirty="0" err="1">
                <a:latin typeface="Comic Sans MS" panose="030F0702030302020204" pitchFamily="66" charset="0"/>
              </a:rPr>
              <a:t>teman</a:t>
            </a:r>
            <a:endParaRPr lang="en-US" altLang="en-US" sz="2000" b="1" dirty="0">
              <a:latin typeface="Comic Sans MS" panose="030F0702030302020204" pitchFamily="66" charset="0"/>
            </a:endParaRPr>
          </a:p>
          <a:p>
            <a:pPr lvl="1" eaLnBrk="1" hangingPunct="1">
              <a:lnSpc>
                <a:spcPct val="90000"/>
              </a:lnSpc>
            </a:pPr>
            <a:r>
              <a:rPr lang="en-US" altLang="en-US" sz="2000" b="1" dirty="0" err="1">
                <a:latin typeface="Comic Sans MS" panose="030F0702030302020204" pitchFamily="66" charset="0"/>
              </a:rPr>
              <a:t>Kesulitan</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finansial</a:t>
            </a:r>
            <a:r>
              <a:rPr lang="en-US" altLang="en-US" sz="2000" b="1" dirty="0">
                <a:latin typeface="Comic Sans MS" panose="030F0702030302020204" pitchFamily="66" charset="0"/>
              </a:rPr>
              <a:t> </a:t>
            </a:r>
          </a:p>
          <a:p>
            <a:pPr lvl="1" eaLnBrk="1" hangingPunct="1">
              <a:lnSpc>
                <a:spcPct val="90000"/>
              </a:lnSpc>
            </a:pPr>
            <a:r>
              <a:rPr lang="en-US" altLang="en-US" sz="2000" b="1" dirty="0">
                <a:latin typeface="Comic Sans MS" panose="030F0702030302020204" pitchFamily="66" charset="0"/>
              </a:rPr>
              <a:t>Harapan yang </a:t>
            </a:r>
            <a:r>
              <a:rPr lang="en-US" altLang="en-US" sz="2000" b="1" dirty="0" err="1">
                <a:latin typeface="Comic Sans MS" panose="030F0702030302020204" pitchFamily="66" charset="0"/>
              </a:rPr>
              <a:t>tidak</a:t>
            </a:r>
            <a:r>
              <a:rPr lang="en-US" altLang="en-US" sz="2000" b="1" dirty="0">
                <a:latin typeface="Comic Sans MS" panose="030F0702030302020204" pitchFamily="66" charset="0"/>
              </a:rPr>
              <a:t> </a:t>
            </a:r>
            <a:r>
              <a:rPr lang="en-US" altLang="en-US" sz="2000" b="1" dirty="0" err="1">
                <a:latin typeface="Comic Sans MS" panose="030F0702030302020204" pitchFamily="66" charset="0"/>
              </a:rPr>
              <a:t>realistis</a:t>
            </a:r>
            <a:endParaRPr lang="en-US" altLang="en-US" sz="2000" b="1" dirty="0">
              <a:latin typeface="Comic Sans MS" panose="030F0702030302020204" pitchFamily="66" charset="0"/>
            </a:endParaRPr>
          </a:p>
          <a:p>
            <a:pPr lvl="1" eaLnBrk="1" hangingPunct="1">
              <a:lnSpc>
                <a:spcPct val="90000"/>
              </a:lnSpc>
            </a:pPr>
            <a:r>
              <a:rPr lang="en-US" altLang="en-US" sz="2000" b="1" dirty="0" err="1">
                <a:latin typeface="Comic Sans MS" panose="030F0702030302020204" pitchFamily="66" charset="0"/>
              </a:rPr>
              <a:t>Isolasi</a:t>
            </a:r>
            <a:r>
              <a:rPr lang="en-US" altLang="en-US" sz="2000" b="1" dirty="0">
                <a:latin typeface="Batang" panose="020B0503020000020004" pitchFamily="18" charset="-127"/>
              </a:rPr>
              <a:t> </a:t>
            </a:r>
            <a:r>
              <a:rPr lang="en-US" altLang="en-US" sz="2000" b="1" dirty="0" err="1"/>
              <a:t>sosial</a:t>
            </a:r>
            <a:endParaRPr lang="en-US" altLang="en-US" sz="2000" b="1" dirty="0"/>
          </a:p>
          <a:p>
            <a:pPr eaLnBrk="1" hangingPunct="1">
              <a:lnSpc>
                <a:spcPct val="90000"/>
              </a:lnSpc>
            </a:pPr>
            <a:endParaRPr lang="en-US" altLang="en-US" sz="2400" dirty="0"/>
          </a:p>
        </p:txBody>
      </p:sp>
      <p:pic>
        <p:nvPicPr>
          <p:cNvPr id="3" name="Picture 2">
            <a:extLst>
              <a:ext uri="{FF2B5EF4-FFF2-40B4-BE49-F238E27FC236}">
                <a16:creationId xmlns:a16="http://schemas.microsoft.com/office/drawing/2014/main" id="{A0E903C2-38AC-5863-0101-F02940DE610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513379" y="624110"/>
            <a:ext cx="3678621" cy="56097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B7C84-D1BE-7808-6891-8F7498B825D1}"/>
              </a:ext>
            </a:extLst>
          </p:cNvPr>
          <p:cNvSpPr>
            <a:spLocks noGrp="1"/>
          </p:cNvSpPr>
          <p:nvPr>
            <p:ph type="title"/>
          </p:nvPr>
        </p:nvSpPr>
        <p:spPr>
          <a:xfrm>
            <a:off x="4347148" y="419725"/>
            <a:ext cx="7235252" cy="5516379"/>
          </a:xfrm>
        </p:spPr>
        <p:txBody>
          <a:bodyPr>
            <a:normAutofit/>
          </a:bodyPr>
          <a:lstStyle/>
          <a:p>
            <a:pPr marL="685800" indent="-457200">
              <a:buFont typeface="Wingdings" panose="05000000000000000000" pitchFamily="2" charset="2"/>
              <a:buChar char="v"/>
            </a:pPr>
            <a:r>
              <a:rPr lang="en-GB" sz="3200" b="1" dirty="0" err="1">
                <a:effectLst/>
                <a:latin typeface="Cambria" panose="02040503050406030204" pitchFamily="18" charset="0"/>
                <a:ea typeface="Times New Roman" panose="02020603050405020304" pitchFamily="18" charset="0"/>
                <a:cs typeface="Arial" panose="020B0604020202020204" pitchFamily="34" charset="0"/>
              </a:rPr>
              <a:t>Beberapa</a:t>
            </a:r>
            <a:r>
              <a:rPr lang="en-GB" sz="3200" b="1" dirty="0">
                <a:effectLst/>
                <a:latin typeface="Cambria" panose="02040503050406030204" pitchFamily="18" charset="0"/>
                <a:ea typeface="Times New Roman" panose="02020603050405020304" pitchFamily="18" charset="0"/>
                <a:cs typeface="Arial" panose="020B0604020202020204" pitchFamily="34" charset="0"/>
              </a:rPr>
              <a:t> </a:t>
            </a:r>
            <a:r>
              <a:rPr lang="en-GB" sz="3200" b="1" dirty="0" err="1">
                <a:effectLst/>
                <a:latin typeface="Cambria" panose="02040503050406030204" pitchFamily="18" charset="0"/>
                <a:ea typeface="Times New Roman" panose="02020603050405020304" pitchFamily="18" charset="0"/>
                <a:cs typeface="Arial" panose="020B0604020202020204" pitchFamily="34" charset="0"/>
              </a:rPr>
              <a:t>intervensi</a:t>
            </a:r>
            <a:r>
              <a:rPr lang="en-GB" sz="3200" b="1" dirty="0">
                <a:effectLst/>
                <a:latin typeface="Cambria" panose="02040503050406030204" pitchFamily="18" charset="0"/>
                <a:ea typeface="Times New Roman" panose="02020603050405020304" pitchFamily="18" charset="0"/>
                <a:cs typeface="Arial" panose="020B0604020202020204" pitchFamily="34" charset="0"/>
              </a:rPr>
              <a:t> yang </a:t>
            </a:r>
            <a:r>
              <a:rPr lang="en-GB" sz="3200" b="1" dirty="0" err="1">
                <a:effectLst/>
                <a:latin typeface="Cambria" panose="02040503050406030204" pitchFamily="18" charset="0"/>
                <a:ea typeface="Times New Roman" panose="02020603050405020304" pitchFamily="18" charset="0"/>
                <a:cs typeface="Arial" panose="020B0604020202020204" pitchFamily="34" charset="0"/>
              </a:rPr>
              <a:t>dapat</a:t>
            </a:r>
            <a:r>
              <a:rPr lang="en-GB" sz="3200" b="1" dirty="0">
                <a:effectLst/>
                <a:latin typeface="Cambria" panose="02040503050406030204" pitchFamily="18" charset="0"/>
                <a:ea typeface="Times New Roman" panose="02020603050405020304" pitchFamily="18" charset="0"/>
                <a:cs typeface="Arial" panose="020B0604020202020204" pitchFamily="34" charset="0"/>
              </a:rPr>
              <a:t> </a:t>
            </a:r>
            <a:r>
              <a:rPr lang="en-GB" sz="3200" b="1" dirty="0" err="1">
                <a:effectLst/>
                <a:latin typeface="Cambria" panose="02040503050406030204" pitchFamily="18" charset="0"/>
                <a:ea typeface="Times New Roman" panose="02020603050405020304" pitchFamily="18" charset="0"/>
                <a:cs typeface="Arial" panose="020B0604020202020204" pitchFamily="34" charset="0"/>
              </a:rPr>
              <a:t>membantu</a:t>
            </a:r>
            <a:r>
              <a:rPr lang="en-GB" sz="3200" b="1" dirty="0">
                <a:effectLst/>
                <a:latin typeface="Cambria" panose="02040503050406030204" pitchFamily="18" charset="0"/>
                <a:ea typeface="Times New Roman" panose="02020603050405020304" pitchFamily="18" charset="0"/>
                <a:cs typeface="Arial" panose="020B0604020202020204" pitchFamily="34" charset="0"/>
              </a:rPr>
              <a:t> </a:t>
            </a:r>
            <a:r>
              <a:rPr lang="en-GB" sz="3200" b="1" dirty="0" err="1">
                <a:effectLst/>
                <a:latin typeface="Cambria" panose="02040503050406030204" pitchFamily="18" charset="0"/>
                <a:ea typeface="Times New Roman" panose="02020603050405020304" pitchFamily="18" charset="0"/>
                <a:cs typeface="Arial" panose="020B0604020202020204" pitchFamily="34" charset="0"/>
              </a:rPr>
              <a:t>ibu</a:t>
            </a:r>
            <a:r>
              <a:rPr lang="en-GB" sz="3200" b="1" dirty="0">
                <a:effectLst/>
                <a:latin typeface="Cambria" panose="02040503050406030204" pitchFamily="18" charset="0"/>
                <a:ea typeface="Times New Roman" panose="02020603050405020304" pitchFamily="18" charset="0"/>
                <a:cs typeface="Arial" panose="020B0604020202020204" pitchFamily="34" charset="0"/>
              </a:rPr>
              <a:t> </a:t>
            </a:r>
            <a:r>
              <a:rPr lang="en-GB" sz="3200" b="1" dirty="0" err="1">
                <a:effectLst/>
                <a:latin typeface="Cambria" panose="02040503050406030204" pitchFamily="18" charset="0"/>
                <a:ea typeface="Times New Roman" panose="02020603050405020304" pitchFamily="18" charset="0"/>
                <a:cs typeface="Arial" panose="020B0604020202020204" pitchFamily="34" charset="0"/>
              </a:rPr>
              <a:t>terhindar</a:t>
            </a:r>
            <a:r>
              <a:rPr lang="en-GB" sz="3200" b="1" dirty="0">
                <a:effectLst/>
                <a:latin typeface="Cambria" panose="02040503050406030204" pitchFamily="18" charset="0"/>
                <a:ea typeface="Times New Roman" panose="02020603050405020304" pitchFamily="18" charset="0"/>
                <a:cs typeface="Arial" panose="020B0604020202020204" pitchFamily="34" charset="0"/>
              </a:rPr>
              <a:t> </a:t>
            </a:r>
            <a:r>
              <a:rPr lang="en-GB" sz="3200" b="1" dirty="0" err="1">
                <a:effectLst/>
                <a:latin typeface="Cambria" panose="02040503050406030204" pitchFamily="18" charset="0"/>
                <a:ea typeface="Times New Roman" panose="02020603050405020304" pitchFamily="18" charset="0"/>
                <a:cs typeface="Arial" panose="020B0604020202020204" pitchFamily="34" charset="0"/>
              </a:rPr>
              <a:t>dari</a:t>
            </a:r>
            <a:r>
              <a:rPr lang="en-GB" sz="3200" b="1" dirty="0">
                <a:effectLst/>
                <a:latin typeface="Cambria" panose="02040503050406030204" pitchFamily="18" charset="0"/>
                <a:ea typeface="Times New Roman" panose="02020603050405020304" pitchFamily="18" charset="0"/>
                <a:cs typeface="Arial" panose="020B0604020202020204" pitchFamily="34" charset="0"/>
              </a:rPr>
              <a:t> </a:t>
            </a:r>
            <a:r>
              <a:rPr lang="en-GB" sz="3200" b="1" u="none" strike="noStrike" dirty="0" err="1">
                <a:solidFill>
                  <a:srgbClr val="0000FF"/>
                </a:solidFill>
                <a:effectLst/>
                <a:latin typeface="Cambria" panose="02040503050406030204" pitchFamily="18" charset="0"/>
                <a:ea typeface="Times New Roman" panose="02020603050405020304" pitchFamily="18" charset="0"/>
                <a:cs typeface="Arial" panose="020B0604020202020204" pitchFamily="34" charset="0"/>
                <a:hlinkClick r:id="rId2" tooltip="depresi"/>
              </a:rPr>
              <a:t>depresi</a:t>
            </a:r>
            <a:r>
              <a:rPr lang="en-GB" sz="3200" b="1" dirty="0">
                <a:effectLst/>
                <a:latin typeface="Cambria" panose="02040503050406030204" pitchFamily="18" charset="0"/>
                <a:ea typeface="Times New Roman" panose="02020603050405020304" pitchFamily="18" charset="0"/>
                <a:cs typeface="Arial" panose="020B0604020202020204" pitchFamily="34" charset="0"/>
              </a:rPr>
              <a:t> </a:t>
            </a:r>
            <a:r>
              <a:rPr lang="en-GB" sz="3200" b="1" u="none" strike="noStrike" dirty="0">
                <a:solidFill>
                  <a:srgbClr val="0000FF"/>
                </a:solidFill>
                <a:effectLst/>
                <a:latin typeface="Cambria" panose="02040503050406030204" pitchFamily="18" charset="0"/>
                <a:ea typeface="Times New Roman" panose="02020603050405020304" pitchFamily="18" charset="0"/>
                <a:cs typeface="Arial" panose="020B0604020202020204" pitchFamily="34" charset="0"/>
                <a:hlinkClick r:id="rId3" tooltip="post partum"/>
              </a:rPr>
              <a:t>post partum</a:t>
            </a:r>
            <a:r>
              <a:rPr lang="en-GB" sz="3200" b="1" dirty="0">
                <a:effectLst/>
                <a:latin typeface="Cambria" panose="02040503050406030204" pitchFamily="18" charset="0"/>
                <a:ea typeface="Times New Roman" panose="02020603050405020304" pitchFamily="18" charset="0"/>
                <a:cs typeface="Arial" panose="020B0604020202020204" pitchFamily="34" charset="0"/>
              </a:rPr>
              <a:t> </a:t>
            </a:r>
            <a:r>
              <a:rPr lang="en-GB" sz="3200" b="1" dirty="0" err="1">
                <a:effectLst/>
                <a:latin typeface="Cambria" panose="02040503050406030204" pitchFamily="18" charset="0"/>
                <a:ea typeface="Times New Roman" panose="02020603050405020304" pitchFamily="18" charset="0"/>
                <a:cs typeface="Arial" panose="020B0604020202020204" pitchFamily="34" charset="0"/>
              </a:rPr>
              <a:t>antara</a:t>
            </a:r>
            <a:r>
              <a:rPr lang="en-GB" sz="3200" b="1" dirty="0">
                <a:effectLst/>
                <a:latin typeface="Cambria" panose="02040503050406030204" pitchFamily="18" charset="0"/>
                <a:ea typeface="Times New Roman" panose="02020603050405020304" pitchFamily="18" charset="0"/>
                <a:cs typeface="Arial" panose="020B0604020202020204" pitchFamily="34" charset="0"/>
              </a:rPr>
              <a:t> lain:</a:t>
            </a:r>
            <a:br>
              <a:rPr lang="en-GB" sz="1800" dirty="0">
                <a:effectLst/>
                <a:latin typeface="Cambria" panose="02040503050406030204" pitchFamily="18" charset="0"/>
                <a:ea typeface="Times New Roman" panose="02020603050405020304" pitchFamily="18" charset="0"/>
                <a:cs typeface="Arial" panose="020B0604020202020204" pitchFamily="34" charset="0"/>
              </a:rPr>
            </a:br>
            <a:br>
              <a:rPr lang="en-ID" sz="1800" dirty="0">
                <a:effectLst/>
                <a:latin typeface="Times New Roman" panose="02020603050405020304" pitchFamily="18" charset="0"/>
                <a:ea typeface="Times New Roman" panose="02020603050405020304" pitchFamily="18" charset="0"/>
              </a:rPr>
            </a:br>
            <a:r>
              <a:rPr lang="en-ID" sz="1800" dirty="0">
                <a:effectLst/>
                <a:latin typeface="Times New Roman" panose="02020603050405020304" pitchFamily="18" charset="0"/>
                <a:ea typeface="Times New Roman" panose="02020603050405020304" pitchFamily="18" charset="0"/>
              </a:rPr>
              <a:t>1.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Pelajari</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diri</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sendiri</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2.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4" tooltip="Tidur">
                  <a:extLst>
                    <a:ext uri="{A12FA001-AC4F-418D-AE19-62706E023703}">
                      <ahyp:hlinkClr xmlns:ahyp="http://schemas.microsoft.com/office/drawing/2018/hyperlinkcolor" val="tx"/>
                    </a:ext>
                  </a:extLst>
                </a:hlinkClick>
              </a:rPr>
              <a:t>Tidur</a:t>
            </a:r>
            <a:r>
              <a:rPr lang="en-GB" sz="1800" b="1" dirty="0">
                <a:effectLst/>
                <a:latin typeface="Cambria" panose="02040503050406030204" pitchFamily="18" charset="0"/>
                <a:ea typeface="Times New Roman" panose="02020603050405020304" pitchFamily="18" charset="0"/>
                <a:cs typeface="Arial" panose="020B0604020202020204" pitchFamily="34" charset="0"/>
              </a:rPr>
              <a:t> dan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makan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yang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cukup</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3.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5" tooltip="Olahraga">
                  <a:extLst>
                    <a:ext uri="{A12FA001-AC4F-418D-AE19-62706E023703}">
                      <ahyp:hlinkClr xmlns:ahyp="http://schemas.microsoft.com/office/drawing/2018/hyperlinkcolor" val="tx"/>
                    </a:ext>
                  </a:extLst>
                </a:hlinkClick>
              </a:rPr>
              <a:t>Olahraga</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4.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Hindari</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6" tooltip="perubahan">
                  <a:extLst>
                    <a:ext uri="{A12FA001-AC4F-418D-AE19-62706E023703}">
                      <ahyp:hlinkClr xmlns:ahyp="http://schemas.microsoft.com/office/drawing/2018/hyperlinkcolor" val="tx"/>
                    </a:ext>
                  </a:extLst>
                </a:hlinkClick>
              </a:rPr>
              <a:t>perubahan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hidup</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sebelum</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atau</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sesudah</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7" tooltip="melahirkan">
                  <a:extLst>
                    <a:ext uri="{A12FA001-AC4F-418D-AE19-62706E023703}">
                      <ahyp:hlinkClr xmlns:ahyp="http://schemas.microsoft.com/office/drawing/2018/hyperlinkcolor" val="tx"/>
                    </a:ext>
                  </a:extLst>
                </a:hlinkClick>
              </a:rPr>
              <a:t>melahirkan</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5.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Beritahukan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perasaan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Anda</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6.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8" tooltip="Dukungan">
                  <a:extLst>
                    <a:ext uri="{A12FA001-AC4F-418D-AE19-62706E023703}">
                      <ahyp:hlinkClr xmlns:ahyp="http://schemas.microsoft.com/office/drawing/2018/hyperlinkcolor" val="tx"/>
                    </a:ext>
                  </a:extLst>
                </a:hlinkClick>
              </a:rPr>
              <a:t>Dukungan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9" tooltip="keluarga">
                  <a:extLst>
                    <a:ext uri="{A12FA001-AC4F-418D-AE19-62706E023703}">
                      <ahyp:hlinkClr xmlns:ahyp="http://schemas.microsoft.com/office/drawing/2018/hyperlinkcolor" val="tx"/>
                    </a:ext>
                  </a:extLst>
                </a:hlinkClick>
              </a:rPr>
              <a:t>keluarga</a:t>
            </a:r>
            <a:r>
              <a:rPr lang="en-GB" sz="1800" b="1" dirty="0">
                <a:effectLst/>
                <a:latin typeface="Cambria" panose="02040503050406030204" pitchFamily="18" charset="0"/>
                <a:ea typeface="Times New Roman" panose="02020603050405020304" pitchFamily="18" charset="0"/>
                <a:cs typeface="Arial" panose="020B0604020202020204" pitchFamily="34" charset="0"/>
              </a:rPr>
              <a:t> dan orang lain</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7.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Persiapan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diri</a:t>
            </a:r>
            <a:r>
              <a:rPr lang="en-GB" sz="1800" b="1" dirty="0">
                <a:effectLst/>
                <a:latin typeface="Cambria" panose="02040503050406030204" pitchFamily="18" charset="0"/>
                <a:ea typeface="Times New Roman" panose="02020603050405020304" pitchFamily="18" charset="0"/>
                <a:cs typeface="Arial" panose="020B0604020202020204" pitchFamily="34" charset="0"/>
              </a:rPr>
              <a:t> yang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baik</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8.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Lakukan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pekerjaan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rumah</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tangga</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9.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8" tooltip="Dukungan">
                  <a:extLst>
                    <a:ext uri="{A12FA001-AC4F-418D-AE19-62706E023703}">
                      <ahyp:hlinkClr xmlns:ahyp="http://schemas.microsoft.com/office/drawing/2018/hyperlinkcolor" val="tx"/>
                    </a:ext>
                  </a:extLst>
                </a:hlinkClick>
              </a:rPr>
              <a:t>Dukungan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emosional</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10.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8" tooltip="Dukungan">
                  <a:extLst>
                    <a:ext uri="{A12FA001-AC4F-418D-AE19-62706E023703}">
                      <ahyp:hlinkClr xmlns:ahyp="http://schemas.microsoft.com/office/drawing/2018/hyperlinkcolor" val="tx"/>
                    </a:ext>
                  </a:extLst>
                </a:hlinkClick>
              </a:rPr>
              <a:t>Dukungan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10" tooltip="kelompok">
                  <a:extLst>
                    <a:ext uri="{A12FA001-AC4F-418D-AE19-62706E023703}">
                      <ahyp:hlinkClr xmlns:ahyp="http://schemas.microsoft.com/office/drawing/2018/hyperlinkcolor" val="tx"/>
                    </a:ext>
                  </a:extLst>
                </a:hlinkClick>
              </a:rPr>
              <a:t>kelompok</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u="none" strike="noStrike" dirty="0" err="1">
                <a:effectLst/>
                <a:latin typeface="Cambria" panose="02040503050406030204" pitchFamily="18" charset="0"/>
                <a:ea typeface="Times New Roman" panose="02020603050405020304" pitchFamily="18" charset="0"/>
                <a:cs typeface="Arial" panose="020B0604020202020204" pitchFamily="34" charset="0"/>
                <a:hlinkClick r:id="rId2" tooltip="depresi">
                  <a:extLst>
                    <a:ext uri="{A12FA001-AC4F-418D-AE19-62706E023703}">
                      <ahyp:hlinkClr xmlns:ahyp="http://schemas.microsoft.com/office/drawing/2018/hyperlinkcolor" val="tx"/>
                    </a:ext>
                  </a:extLst>
                </a:hlinkClick>
              </a:rPr>
              <a:t>depresi</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u="none" strike="noStrike" dirty="0">
                <a:effectLst/>
                <a:latin typeface="Cambria" panose="02040503050406030204" pitchFamily="18" charset="0"/>
                <a:ea typeface="Times New Roman" panose="02020603050405020304" pitchFamily="18" charset="0"/>
                <a:cs typeface="Arial" panose="020B0604020202020204" pitchFamily="34" charset="0"/>
                <a:hlinkClick r:id="rId3" tooltip="post partum">
                  <a:extLst>
                    <a:ext uri="{A12FA001-AC4F-418D-AE19-62706E023703}">
                      <ahyp:hlinkClr xmlns:ahyp="http://schemas.microsoft.com/office/drawing/2018/hyperlinkcolor" val="tx"/>
                    </a:ext>
                  </a:extLst>
                </a:hlinkClick>
              </a:rPr>
              <a:t>post partum</a:t>
            </a:r>
            <a:br>
              <a:rPr lang="en-ID" sz="1800" b="1" dirty="0">
                <a:effectLst/>
                <a:latin typeface="Times New Roman" panose="02020603050405020304" pitchFamily="18" charset="0"/>
                <a:ea typeface="Times New Roman" panose="02020603050405020304" pitchFamily="18" charset="0"/>
              </a:rPr>
            </a:br>
            <a:r>
              <a:rPr lang="en-ID" sz="1800" b="1" dirty="0">
                <a:effectLst/>
                <a:latin typeface="Times New Roman" panose="02020603050405020304" pitchFamily="18" charset="0"/>
                <a:ea typeface="Times New Roman" panose="02020603050405020304" pitchFamily="18" charset="0"/>
              </a:rPr>
              <a:t>11.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Bersikap</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tulus</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ikhlas</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dalam</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menerima</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peran</a:t>
            </a:r>
            <a:r>
              <a:rPr lang="en-GB" sz="1800" b="1" dirty="0">
                <a:effectLst/>
                <a:latin typeface="Cambria" panose="02040503050406030204" pitchFamily="18" charset="0"/>
                <a:ea typeface="Times New Roman" panose="02020603050405020304" pitchFamily="18" charset="0"/>
                <a:cs typeface="Arial" panose="020B0604020202020204" pitchFamily="34" charset="0"/>
              </a:rPr>
              <a:t> </a:t>
            </a:r>
            <a:r>
              <a:rPr lang="en-GB" sz="1800" b="1" dirty="0" err="1">
                <a:effectLst/>
                <a:latin typeface="Cambria" panose="02040503050406030204" pitchFamily="18" charset="0"/>
                <a:ea typeface="Times New Roman" panose="02020603050405020304" pitchFamily="18" charset="0"/>
                <a:cs typeface="Arial" panose="020B0604020202020204" pitchFamily="34" charset="0"/>
              </a:rPr>
              <a:t>barunya</a:t>
            </a:r>
            <a:endParaRPr lang="en-ID" b="1" dirty="0"/>
          </a:p>
        </p:txBody>
      </p:sp>
      <p:pic>
        <p:nvPicPr>
          <p:cNvPr id="4" name="Picture 3" descr="ClipArt (307)">
            <a:extLst>
              <a:ext uri="{FF2B5EF4-FFF2-40B4-BE49-F238E27FC236}">
                <a16:creationId xmlns:a16="http://schemas.microsoft.com/office/drawing/2014/main" id="{4639A876-EB0C-837F-B121-26B7C285C21B}"/>
              </a:ext>
            </a:extLst>
          </p:cNvPr>
          <p:cNvPicPr/>
          <p:nvPr/>
        </p:nvPicPr>
        <p:blipFill>
          <a:blip r:embed="rId11"/>
          <a:srcRect/>
          <a:stretch>
            <a:fillRect/>
          </a:stretch>
        </p:blipFill>
        <p:spPr bwMode="auto">
          <a:xfrm>
            <a:off x="609600" y="921896"/>
            <a:ext cx="3857469" cy="5179101"/>
          </a:xfrm>
          <a:prstGeom prst="rect">
            <a:avLst/>
          </a:prstGeom>
          <a:noFill/>
          <a:ln w="9525">
            <a:noFill/>
            <a:miter lim="800000"/>
            <a:headEnd/>
            <a:tailEnd/>
          </a:ln>
        </p:spPr>
      </p:pic>
    </p:spTree>
    <p:extLst>
      <p:ext uri="{BB962C8B-B14F-4D97-AF65-F5344CB8AC3E}">
        <p14:creationId xmlns:p14="http://schemas.microsoft.com/office/powerpoint/2010/main" val="283138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26AD1D0-A7F5-668D-9B7C-55CBCFAE4FA8}"/>
              </a:ext>
            </a:extLst>
          </p:cNvPr>
          <p:cNvPicPr>
            <a:picLocks noGrp="1" noChangeAspect="1"/>
          </p:cNvPicPr>
          <p:nvPr>
            <p:ph idx="1"/>
          </p:nvPr>
        </p:nvPicPr>
        <p:blipFill>
          <a:blip r:embed="rId2"/>
          <a:stretch>
            <a:fillRect/>
          </a:stretch>
        </p:blipFill>
        <p:spPr>
          <a:xfrm>
            <a:off x="1206500" y="787400"/>
            <a:ext cx="9309099" cy="5473700"/>
          </a:xfrm>
        </p:spPr>
      </p:pic>
    </p:spTree>
    <p:extLst>
      <p:ext uri="{BB962C8B-B14F-4D97-AF65-F5344CB8AC3E}">
        <p14:creationId xmlns:p14="http://schemas.microsoft.com/office/powerpoint/2010/main" val="506040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DCD7F-3C91-9E4B-955A-F6262E1E6B6E}"/>
              </a:ext>
            </a:extLst>
          </p:cNvPr>
          <p:cNvSpPr>
            <a:spLocks noGrp="1"/>
          </p:cNvSpPr>
          <p:nvPr>
            <p:ph type="title"/>
          </p:nvPr>
        </p:nvSpPr>
        <p:spPr/>
        <p:txBody>
          <a:bodyPr/>
          <a:lstStyle/>
          <a:p>
            <a:r>
              <a:rPr lang="en-ID" b="1" dirty="0" err="1">
                <a:latin typeface="Cambria" panose="02040503050406030204" pitchFamily="18" charset="0"/>
                <a:ea typeface="Cambria" panose="02040503050406030204" pitchFamily="18" charset="0"/>
              </a:rPr>
              <a:t>Dukungan</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Psikologis</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untuk</a:t>
            </a:r>
            <a:r>
              <a:rPr lang="en-ID" b="1" dirty="0">
                <a:latin typeface="Cambria" panose="02040503050406030204" pitchFamily="18" charset="0"/>
                <a:ea typeface="Cambria" panose="02040503050406030204" pitchFamily="18" charset="0"/>
              </a:rPr>
              <a:t> Ibu </a:t>
            </a:r>
            <a:r>
              <a:rPr lang="en-ID" b="1" dirty="0" err="1">
                <a:latin typeface="Cambria" panose="02040503050406030204" pitchFamily="18" charset="0"/>
                <a:ea typeface="Cambria" panose="02040503050406030204" pitchFamily="18" charset="0"/>
              </a:rPr>
              <a:t>Pasca</a:t>
            </a:r>
            <a:r>
              <a:rPr lang="en-ID" b="1" dirty="0">
                <a:latin typeface="Cambria" panose="02040503050406030204" pitchFamily="18" charset="0"/>
                <a:ea typeface="Cambria" panose="02040503050406030204" pitchFamily="18" charset="0"/>
              </a:rPr>
              <a:t> </a:t>
            </a:r>
            <a:r>
              <a:rPr lang="en-ID" b="1" dirty="0" err="1">
                <a:latin typeface="Cambria" panose="02040503050406030204" pitchFamily="18" charset="0"/>
                <a:ea typeface="Cambria" panose="02040503050406030204" pitchFamily="18" charset="0"/>
              </a:rPr>
              <a:t>Melahirkan</a:t>
            </a:r>
            <a:endParaRPr lang="en-ID" b="1" dirty="0">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0B550B29-83A7-1BAA-EE75-FBA0A1CCC068}"/>
              </a:ext>
            </a:extLst>
          </p:cNvPr>
          <p:cNvPicPr>
            <a:picLocks noChangeAspect="1"/>
          </p:cNvPicPr>
          <p:nvPr/>
        </p:nvPicPr>
        <p:blipFill>
          <a:blip r:embed="rId2"/>
          <a:stretch>
            <a:fillRect/>
          </a:stretch>
        </p:blipFill>
        <p:spPr>
          <a:xfrm>
            <a:off x="2592925" y="1818290"/>
            <a:ext cx="5962496" cy="4338254"/>
          </a:xfrm>
          <a:prstGeom prst="rect">
            <a:avLst/>
          </a:prstGeom>
        </p:spPr>
      </p:pic>
      <p:pic>
        <p:nvPicPr>
          <p:cNvPr id="7" name="Picture 6">
            <a:extLst>
              <a:ext uri="{FF2B5EF4-FFF2-40B4-BE49-F238E27FC236}">
                <a16:creationId xmlns:a16="http://schemas.microsoft.com/office/drawing/2014/main" id="{84C8034F-2598-A562-C0D7-C655DF132F3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103709" y="1905000"/>
            <a:ext cx="2757214" cy="4135821"/>
          </a:xfrm>
          <a:prstGeom prst="rect">
            <a:avLst/>
          </a:prstGeom>
        </p:spPr>
      </p:pic>
    </p:spTree>
    <p:extLst>
      <p:ext uri="{BB962C8B-B14F-4D97-AF65-F5344CB8AC3E}">
        <p14:creationId xmlns:p14="http://schemas.microsoft.com/office/powerpoint/2010/main" val="2465100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C4BDA-8ED9-57E5-8908-E05D7ED59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C6887C-0D85-A250-56A6-46300EA10AD5}"/>
              </a:ext>
            </a:extLst>
          </p:cNvPr>
          <p:cNvSpPr>
            <a:spLocks noGrp="1"/>
          </p:cNvSpPr>
          <p:nvPr>
            <p:ph type="ctrTitle"/>
          </p:nvPr>
        </p:nvSpPr>
        <p:spPr>
          <a:xfrm>
            <a:off x="1524000" y="1122363"/>
            <a:ext cx="9144000" cy="1111171"/>
          </a:xfrm>
        </p:spPr>
        <p:txBody>
          <a:bodyPr/>
          <a:lstStyle/>
          <a:p>
            <a:r>
              <a:rPr lang="en-US" dirty="0"/>
              <a:t>CLOSING STATEMENT</a:t>
            </a:r>
            <a:endParaRPr lang="en-ID" dirty="0"/>
          </a:p>
        </p:txBody>
      </p:sp>
      <p:sp>
        <p:nvSpPr>
          <p:cNvPr id="4" name="Rectangle 1">
            <a:extLst>
              <a:ext uri="{FF2B5EF4-FFF2-40B4-BE49-F238E27FC236}">
                <a16:creationId xmlns:a16="http://schemas.microsoft.com/office/drawing/2014/main" id="{82FF0D5D-5A09-0FE7-C8E6-BAE9113CF605}"/>
              </a:ext>
            </a:extLst>
          </p:cNvPr>
          <p:cNvSpPr>
            <a:spLocks noGrp="1" noChangeArrowheads="1"/>
          </p:cNvSpPr>
          <p:nvPr>
            <p:ph type="subTitle" idx="1"/>
          </p:nvPr>
        </p:nvSpPr>
        <p:spPr bwMode="auto">
          <a:xfrm>
            <a:off x="1523999" y="2583260"/>
            <a:ext cx="5011711"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err="1">
                <a:ln>
                  <a:noFill/>
                </a:ln>
                <a:solidFill>
                  <a:schemeClr val="tx1"/>
                </a:solidFill>
                <a:effectLst/>
                <a:latin typeface="Arial" panose="020B0604020202020204" pitchFamily="34" charset="0"/>
              </a:rPr>
              <a:t>Pentingnya</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Asuhan</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Nifas</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Holistik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Asuhan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nifas</a:t>
            </a:r>
            <a:r>
              <a:rPr kumimoji="0" lang="en-US" altLang="en-US" sz="1800" b="0" i="0" u="none" strike="noStrike" cap="none" normalizeH="0" baseline="0" dirty="0">
                <a:ln>
                  <a:noFill/>
                </a:ln>
                <a:solidFill>
                  <a:schemeClr val="tx1"/>
                </a:solidFill>
                <a:effectLst/>
                <a:latin typeface="Arial" panose="020B0604020202020204" pitchFamily="34" charset="0"/>
              </a:rPr>
              <a:t> yang </a:t>
            </a:r>
            <a:r>
              <a:rPr kumimoji="0" lang="en-US" altLang="en-US" sz="1800" b="0" i="0" u="none" strike="noStrike" cap="none" normalizeH="0" baseline="0" dirty="0" err="1">
                <a:ln>
                  <a:noFill/>
                </a:ln>
                <a:solidFill>
                  <a:schemeClr val="tx1"/>
                </a:solidFill>
                <a:effectLst/>
                <a:latin typeface="Arial" panose="020B0604020202020204" pitchFamily="34" charset="0"/>
              </a:rPr>
              <a:t>mencakup</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semua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aspek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kehidupan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fisik</a:t>
            </a:r>
            <a:r>
              <a:rPr kumimoji="0" lang="en-US" altLang="en-US" sz="1800" b="0" i="0" u="none" strike="noStrike" cap="none" normalizeH="0" baseline="0" dirty="0">
                <a:ln>
                  <a:noFill/>
                </a:ln>
                <a:solidFill>
                  <a:schemeClr val="tx1"/>
                </a:solidFill>
                <a:effectLst/>
                <a:latin typeface="Arial" panose="020B0604020202020204" pitchFamily="34" charset="0"/>
              </a:rPr>
              <a:t>, mental, </a:t>
            </a:r>
            <a:r>
              <a:rPr kumimoji="0" lang="en-US" altLang="en-US" sz="1800" b="0" i="0" u="none" strike="noStrike" cap="none" normalizeH="0" baseline="0" dirty="0" err="1">
                <a:ln>
                  <a:noFill/>
                </a:ln>
                <a:solidFill>
                  <a:schemeClr val="tx1"/>
                </a:solidFill>
                <a:effectLst/>
                <a:latin typeface="Arial" panose="020B0604020202020204" pitchFamily="34" charset="0"/>
              </a:rPr>
              <a:t>sosial</a:t>
            </a:r>
            <a:r>
              <a:rPr kumimoji="0" lang="en-US" altLang="en-US" sz="1800" b="0" i="0" u="none" strike="noStrike" cap="none" normalizeH="0" baseline="0" dirty="0">
                <a:ln>
                  <a:noFill/>
                </a:ln>
                <a:solidFill>
                  <a:schemeClr val="tx1"/>
                </a:solidFill>
                <a:effectLst/>
                <a:latin typeface="Arial" panose="020B0604020202020204" pitchFamily="34" charset="0"/>
              </a:rPr>
              <a:t>, dan spiritual </a:t>
            </a:r>
            <a:r>
              <a:rPr kumimoji="0" lang="en-US" altLang="en-US" sz="18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 </a:t>
            </a:r>
            <a:r>
              <a:rPr kumimoji="0" lang="en-US" altLang="en-US" sz="1800" b="0" i="0" u="none" strike="noStrike" cap="none" normalizeH="0" baseline="0" dirty="0" err="1">
                <a:ln>
                  <a:noFill/>
                </a:ln>
                <a:solidFill>
                  <a:schemeClr val="tx1"/>
                </a:solidFill>
                <a:effectLst/>
                <a:latin typeface="Arial" panose="020B0604020202020204" pitchFamily="34" charset="0"/>
              </a:rPr>
              <a:t>akan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memberikan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dukungan</a:t>
            </a:r>
            <a:r>
              <a:rPr kumimoji="0" lang="en-US" altLang="en-US" sz="1800" b="0" i="0" u="none" strike="noStrike" cap="none" normalizeH="0" baseline="0" dirty="0">
                <a:ln>
                  <a:noFill/>
                </a:ln>
                <a:solidFill>
                  <a:schemeClr val="tx1"/>
                </a:solidFill>
                <a:effectLst/>
                <a:latin typeface="Arial" panose="020B0604020202020204" pitchFamily="34" charset="0"/>
              </a:rPr>
              <a:t> yang </a:t>
            </a:r>
            <a:r>
              <a:rPr kumimoji="0" lang="en-US" altLang="en-US" sz="1800" b="0" i="0" u="none" strike="noStrike" cap="none" normalizeH="0" baseline="0" dirty="0" err="1">
                <a:ln>
                  <a:noFill/>
                </a:ln>
                <a:solidFill>
                  <a:schemeClr val="tx1"/>
                </a:solidFill>
                <a:effectLst/>
                <a:latin typeface="Arial" panose="020B0604020202020204" pitchFamily="34" charset="0"/>
              </a:rPr>
              <a:t>lebih</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lengkap</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mempercepat</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pemulihan</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a:ln>
                  <a:noFill/>
                </a:ln>
                <a:solidFill>
                  <a:schemeClr val="tx1"/>
                </a:solidFill>
                <a:effectLst/>
                <a:latin typeface="Arial" panose="020B0604020202020204" pitchFamily="34" charset="0"/>
              </a:rPr>
              <a:t>Peran </a:t>
            </a:r>
            <a:r>
              <a:rPr kumimoji="0" lang="en-US" altLang="en-US" sz="1800" b="1" i="0" u="none" strike="noStrike" cap="none" normalizeH="0" baseline="0" dirty="0" err="1">
                <a:ln>
                  <a:noFill/>
                </a:ln>
                <a:solidFill>
                  <a:schemeClr val="tx1"/>
                </a:solidFill>
                <a:effectLst/>
                <a:latin typeface="Arial" panose="020B0604020202020204" pitchFamily="34" charset="0"/>
              </a:rPr>
              <a:t>Keluarga</a:t>
            </a:r>
            <a:r>
              <a:rPr kumimoji="0" lang="en-US" altLang="en-US" sz="1800" b="1" i="0" u="none" strike="noStrike" cap="none" normalizeH="0" baseline="0" dirty="0">
                <a:ln>
                  <a:noFill/>
                </a:ln>
                <a:solidFill>
                  <a:schemeClr val="tx1"/>
                </a:solidFill>
                <a:effectLst/>
                <a:latin typeface="Arial" panose="020B0604020202020204" pitchFamily="34" charset="0"/>
              </a:rPr>
              <a:t> dan Tenaga Kesehatan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Keterlibatan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keluarga</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tenaga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kesehatan</a:t>
            </a:r>
            <a:r>
              <a:rPr kumimoji="0" lang="en-US" altLang="en-US" sz="1800" b="0" i="0" u="none" strike="noStrike" cap="none" normalizeH="0" baseline="0" dirty="0">
                <a:ln>
                  <a:noFill/>
                </a:ln>
                <a:solidFill>
                  <a:schemeClr val="tx1"/>
                </a:solidFill>
                <a:effectLst/>
                <a:latin typeface="Arial" panose="020B0604020202020204" pitchFamily="34" charset="0"/>
              </a:rPr>
              <a:t> sangat </a:t>
            </a:r>
            <a:r>
              <a:rPr kumimoji="0" lang="en-US" altLang="en-US" sz="1800" b="0" i="0" u="none" strike="noStrike" cap="none" normalizeH="0" baseline="0" dirty="0" err="1">
                <a:ln>
                  <a:noFill/>
                </a:ln>
                <a:solidFill>
                  <a:schemeClr val="tx1"/>
                </a:solidFill>
                <a:effectLst/>
                <a:latin typeface="Arial" panose="020B0604020202020204" pitchFamily="34" charset="0"/>
              </a:rPr>
              <a:t>penting</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dalam</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memastikan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mendapatkan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perawatan</a:t>
            </a:r>
            <a:r>
              <a:rPr kumimoji="0" lang="en-US" altLang="en-US" sz="1800" b="0" i="0" u="none" strike="noStrike" cap="none" normalizeH="0" baseline="0" dirty="0">
                <a:ln>
                  <a:noFill/>
                </a:ln>
                <a:solidFill>
                  <a:schemeClr val="tx1"/>
                </a:solidFill>
                <a:effectLst/>
                <a:latin typeface="Arial" panose="020B0604020202020204" pitchFamily="34" charset="0"/>
              </a:rPr>
              <a:t> yang </a:t>
            </a:r>
            <a:r>
              <a:rPr kumimoji="0" lang="en-US" altLang="en-US" sz="1800" b="0" i="0" u="none" strike="noStrike" cap="none" normalizeH="0" baseline="0" dirty="0" err="1">
                <a:ln>
                  <a:noFill/>
                </a:ln>
                <a:solidFill>
                  <a:schemeClr val="tx1"/>
                </a:solidFill>
                <a:effectLst/>
                <a:latin typeface="Arial" panose="020B0604020202020204" pitchFamily="34" charset="0"/>
              </a:rPr>
              <a:t>memadai</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a:ln>
                  <a:noFill/>
                </a:ln>
                <a:solidFill>
                  <a:schemeClr val="tx1"/>
                </a:solidFill>
                <a:effectLst/>
                <a:latin typeface="Arial" panose="020B0604020202020204" pitchFamily="34" charset="0"/>
              </a:rPr>
              <a:t>Harapan </a:t>
            </a:r>
            <a:r>
              <a:rPr kumimoji="0" lang="en-US" altLang="en-US" sz="1800" b="1" i="0" u="none" strike="noStrike" cap="none" normalizeH="0" baseline="0" dirty="0" err="1">
                <a:ln>
                  <a:noFill/>
                </a:ln>
                <a:solidFill>
                  <a:schemeClr val="tx1"/>
                </a:solidFill>
                <a:effectLst/>
                <a:latin typeface="Arial" panose="020B0604020202020204" pitchFamily="34" charset="0"/>
              </a:rPr>
              <a:t>untuk</a:t>
            </a:r>
            <a:r>
              <a:rPr kumimoji="0" lang="en-US" altLang="en-US" sz="1800" b="1" i="0" u="none" strike="noStrike" cap="none" normalizeH="0" baseline="0" dirty="0">
                <a:ln>
                  <a:noFill/>
                </a:ln>
                <a:solidFill>
                  <a:schemeClr val="tx1"/>
                </a:solidFill>
                <a:effectLst/>
                <a:latin typeface="Arial" panose="020B0604020202020204" pitchFamily="34" charset="0"/>
              </a:rPr>
              <a:t> Masa </a:t>
            </a:r>
            <a:r>
              <a:rPr kumimoji="0" lang="en-US" altLang="en-US" sz="1800" b="1" i="0" u="none" strike="noStrike" cap="none" normalizeH="0" baseline="0" dirty="0" err="1">
                <a:ln>
                  <a:noFill/>
                </a:ln>
                <a:solidFill>
                  <a:schemeClr val="tx1"/>
                </a:solidFill>
                <a:effectLst/>
                <a:latin typeface="Arial" panose="020B0604020202020204" pitchFamily="34" charset="0"/>
              </a:rPr>
              <a:t>Depan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Mendorong</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pemahaman</a:t>
            </a:r>
            <a:r>
              <a:rPr kumimoji="0" lang="en-US" altLang="en-US" sz="1800" b="0" i="0" u="none" strike="noStrike" cap="none" normalizeH="0" baseline="0" dirty="0">
                <a:ln>
                  <a:noFill/>
                </a:ln>
                <a:solidFill>
                  <a:schemeClr val="tx1"/>
                </a:solidFill>
                <a:effectLst/>
                <a:latin typeface="Arial" panose="020B0604020202020204" pitchFamily="34" charset="0"/>
              </a:rPr>
              <a:t> yang </a:t>
            </a:r>
            <a:r>
              <a:rPr kumimoji="0" lang="en-US" altLang="en-US" sz="1800" b="0" i="0" u="none" strike="noStrike" cap="none" normalizeH="0" baseline="0" dirty="0" err="1">
                <a:ln>
                  <a:noFill/>
                </a:ln>
                <a:solidFill>
                  <a:schemeClr val="tx1"/>
                </a:solidFill>
                <a:effectLst/>
                <a:latin typeface="Arial" panose="020B0604020202020204" pitchFamily="34" charset="0"/>
              </a:rPr>
              <a:t>lebih</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luas</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mengenai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pentingnya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asuhan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nifas</a:t>
            </a:r>
            <a:r>
              <a:rPr kumimoji="0" lang="en-US" altLang="en-US" sz="1800" b="0" i="0" u="none" strike="noStrike" cap="none" normalizeH="0" baseline="0" dirty="0">
                <a:ln>
                  <a:noFill/>
                </a:ln>
                <a:solidFill>
                  <a:schemeClr val="tx1"/>
                </a:solidFill>
                <a:effectLst/>
                <a:latin typeface="Arial" panose="020B0604020202020204" pitchFamily="34" charset="0"/>
              </a:rPr>
              <a:t> yang </a:t>
            </a:r>
            <a:r>
              <a:rPr kumimoji="0" lang="en-US" altLang="en-US" sz="1800" b="0" i="0" u="none" strike="noStrike" cap="none" normalizeH="0" baseline="0" dirty="0" err="1">
                <a:ln>
                  <a:noFill/>
                </a:ln>
                <a:solidFill>
                  <a:schemeClr val="tx1"/>
                </a:solidFill>
                <a:effectLst/>
                <a:latin typeface="Arial" panose="020B0604020202020204" pitchFamily="34" charset="0"/>
              </a:rPr>
              <a:t>holistik</a:t>
            </a:r>
            <a:r>
              <a:rPr kumimoji="0" lang="en-US" altLang="en-US" sz="1800" b="0" i="0" u="none" strike="noStrike" cap="none" normalizeH="0" baseline="0" dirty="0">
                <a:ln>
                  <a:noFill/>
                </a:ln>
                <a:solidFill>
                  <a:schemeClr val="tx1"/>
                </a:solidFill>
                <a:effectLst/>
                <a:latin typeface="Arial" panose="020B0604020202020204" pitchFamily="34" charset="0"/>
              </a:rPr>
              <a:t> di </a:t>
            </a:r>
            <a:r>
              <a:rPr kumimoji="0" lang="en-US" altLang="en-US" sz="1800" b="0" i="0" u="none" strike="noStrike" cap="none" normalizeH="0" baseline="0" dirty="0" err="1">
                <a:ln>
                  <a:noFill/>
                </a:ln>
                <a:solidFill>
                  <a:schemeClr val="tx1"/>
                </a:solidFill>
                <a:effectLst/>
                <a:latin typeface="Arial" panose="020B0604020202020204" pitchFamily="34" charset="0"/>
              </a:rPr>
              <a:t>masyarakat</a:t>
            </a: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5" name="Rectangle 2">
            <a:extLst>
              <a:ext uri="{FF2B5EF4-FFF2-40B4-BE49-F238E27FC236}">
                <a16:creationId xmlns:a16="http://schemas.microsoft.com/office/drawing/2014/main" id="{389BEAE1-674B-191E-5C93-AF7E263C74E4}"/>
              </a:ext>
            </a:extLst>
          </p:cNvPr>
          <p:cNvSpPr>
            <a:spLocks noChangeArrowheads="1"/>
          </p:cNvSpPr>
          <p:nvPr/>
        </p:nvSpPr>
        <p:spPr bwMode="auto">
          <a:xfrm rot="10800000" flipV="1">
            <a:off x="6665624" y="2721759"/>
            <a:ext cx="516161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err="1">
                <a:ln>
                  <a:noFill/>
                </a:ln>
                <a:solidFill>
                  <a:schemeClr val="tx1"/>
                </a:solidFill>
                <a:effectLst/>
                <a:latin typeface="Arial" panose="020B0604020202020204" pitchFamily="34" charset="0"/>
              </a:rPr>
              <a:t>Pentingnya</a:t>
            </a:r>
            <a:r>
              <a:rPr kumimoji="0" lang="en-US" altLang="en-US" sz="1800" b="1" i="0" u="none" strike="noStrike" cap="none" normalizeH="0" baseline="0" dirty="0">
                <a:ln>
                  <a:noFill/>
                </a:ln>
                <a:solidFill>
                  <a:schemeClr val="tx1"/>
                </a:solidFill>
                <a:effectLst/>
                <a:latin typeface="Arial" panose="020B0604020202020204" pitchFamily="34" charset="0"/>
              </a:rPr>
              <a:t> Kesehatan Mental Ibu </a:t>
            </a:r>
            <a:r>
              <a:rPr kumimoji="0" lang="en-US" altLang="en-US" sz="1800" b="1" i="0" u="none" strike="noStrike" cap="none" normalizeH="0" baseline="0" dirty="0" err="1">
                <a:ln>
                  <a:noFill/>
                </a:ln>
                <a:solidFill>
                  <a:schemeClr val="tx1"/>
                </a:solidFill>
                <a:effectLst/>
                <a:latin typeface="Arial" panose="020B0604020202020204" pitchFamily="34" charset="0"/>
              </a:rPr>
              <a:t>Pasca</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Melahirkan</a:t>
            </a:r>
            <a:r>
              <a:rPr kumimoji="0" lang="en-US" altLang="en-US" sz="1800" b="0" i="0" u="none" strike="noStrike" cap="none" normalizeH="0" baseline="0" dirty="0">
                <a:ln>
                  <a:noFill/>
                </a:ln>
                <a:solidFill>
                  <a:schemeClr val="tx1"/>
                </a:solidFill>
                <a:effectLst/>
                <a:latin typeface="Arial" panose="020B0604020202020204" pitchFamily="34" charset="0"/>
              </a:rPr>
              <a:t>: Kesehatan mental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pasca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melahirkan</a:t>
            </a:r>
            <a:r>
              <a:rPr kumimoji="0" lang="en-US" altLang="en-US" sz="1800" b="0" i="0" u="none" strike="noStrike" cap="none" normalizeH="0" baseline="0" dirty="0">
                <a:ln>
                  <a:noFill/>
                </a:ln>
                <a:solidFill>
                  <a:schemeClr val="tx1"/>
                </a:solidFill>
                <a:effectLst/>
                <a:latin typeface="Arial" panose="020B0604020202020204" pitchFamily="34" charset="0"/>
              </a:rPr>
              <a:t> sangat </a:t>
            </a:r>
            <a:r>
              <a:rPr kumimoji="0" lang="en-US" altLang="en-US" sz="1800" b="0" i="0" u="none" strike="noStrike" cap="none" normalizeH="0" baseline="0" dirty="0" err="1">
                <a:ln>
                  <a:noFill/>
                </a:ln>
                <a:solidFill>
                  <a:schemeClr val="tx1"/>
                </a:solidFill>
                <a:effectLst/>
                <a:latin typeface="Arial" panose="020B0604020202020204" pitchFamily="34" charset="0"/>
              </a:rPr>
              <a:t>penting</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untuk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pemulihan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secara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keseluruhan</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err="1">
                <a:ln>
                  <a:noFill/>
                </a:ln>
                <a:solidFill>
                  <a:schemeClr val="tx1"/>
                </a:solidFill>
                <a:effectLst/>
                <a:latin typeface="Arial" panose="020B0604020202020204" pitchFamily="34" charset="0"/>
              </a:rPr>
              <a:t>Perawatan</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Holistik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Asuhan</a:t>
            </a:r>
            <a:r>
              <a:rPr kumimoji="0" lang="en-US" altLang="en-US" sz="1800" b="0" i="0" u="none" strike="noStrike" cap="none" normalizeH="0" baseline="0" dirty="0">
                <a:ln>
                  <a:noFill/>
                </a:ln>
                <a:solidFill>
                  <a:schemeClr val="tx1"/>
                </a:solidFill>
                <a:effectLst/>
                <a:latin typeface="Arial" panose="020B0604020202020204" pitchFamily="34" charset="0"/>
              </a:rPr>
              <a:t> yang </a:t>
            </a:r>
            <a:r>
              <a:rPr kumimoji="0" lang="en-US" altLang="en-US" sz="1800" b="0" i="0" u="none" strike="noStrike" cap="none" normalizeH="0" baseline="0" dirty="0" err="1">
                <a:ln>
                  <a:noFill/>
                </a:ln>
                <a:solidFill>
                  <a:schemeClr val="tx1"/>
                </a:solidFill>
                <a:effectLst/>
                <a:latin typeface="Arial" panose="020B0604020202020204" pitchFamily="34" charset="0"/>
              </a:rPr>
              <a:t>tidak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hanya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melibatkan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aspek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fisik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tetapi</a:t>
            </a:r>
            <a:r>
              <a:rPr kumimoji="0" lang="en-US" altLang="en-US" sz="1800" b="0" i="0" u="none" strike="noStrike" cap="none" normalizeH="0" baseline="0" dirty="0">
                <a:ln>
                  <a:noFill/>
                </a:ln>
                <a:solidFill>
                  <a:schemeClr val="tx1"/>
                </a:solidFill>
                <a:effectLst/>
                <a:latin typeface="Arial" panose="020B0604020202020204" pitchFamily="34" charset="0"/>
              </a:rPr>
              <a:t> juga </a:t>
            </a:r>
            <a:r>
              <a:rPr kumimoji="0" lang="en-US" altLang="en-US" sz="1800" b="0" i="0" u="none" strike="noStrike" cap="none" normalizeH="0" baseline="0" dirty="0" err="1">
                <a:ln>
                  <a:noFill/>
                </a:ln>
                <a:solidFill>
                  <a:schemeClr val="tx1"/>
                </a:solidFill>
                <a:effectLst/>
                <a:latin typeface="Arial" panose="020B0604020202020204" pitchFamily="34" charset="0"/>
              </a:rPr>
              <a:t>psikologis</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sosial</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emosional</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ibu</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err="1">
                <a:ln>
                  <a:noFill/>
                </a:ln>
                <a:solidFill>
                  <a:schemeClr val="tx1"/>
                </a:solidFill>
                <a:effectLst/>
                <a:latin typeface="Arial" panose="020B0604020202020204" pitchFamily="34" charset="0"/>
              </a:rPr>
              <a:t>Dukungan</a:t>
            </a:r>
            <a:r>
              <a:rPr kumimoji="0" lang="en-US" altLang="en-US" sz="1800" b="1" i="0" u="none" strike="noStrike" cap="none" normalizeH="0" baseline="0" dirty="0">
                <a:ln>
                  <a:noFill/>
                </a:ln>
                <a:solidFill>
                  <a:schemeClr val="tx1"/>
                </a:solidFill>
                <a:effectLst/>
                <a:latin typeface="Arial" panose="020B0604020202020204" pitchFamily="34" charset="0"/>
              </a:rPr>
              <a:t> yang </a:t>
            </a:r>
            <a:r>
              <a:rPr kumimoji="0" lang="en-US" altLang="en-US" sz="1800" b="1" i="0" u="none" strike="noStrike" cap="none" normalizeH="0" baseline="0" dirty="0" err="1">
                <a:ln>
                  <a:noFill/>
                </a:ln>
                <a:solidFill>
                  <a:schemeClr val="tx1"/>
                </a:solidFill>
                <a:effectLst/>
                <a:latin typeface="Arial" panose="020B0604020202020204" pitchFamily="34" charset="0"/>
              </a:rPr>
              <a:t>Diperlukan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Dukungan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keluarga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tenaga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kesehatan</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terapi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psikologis</a:t>
            </a:r>
            <a:r>
              <a:rPr kumimoji="0" lang="en-US" altLang="en-US" sz="1800" b="0" i="0" u="none" strike="noStrike" cap="none" normalizeH="0" baseline="0" dirty="0">
                <a:ln>
                  <a:noFill/>
                </a:ln>
                <a:solidFill>
                  <a:schemeClr val="tx1"/>
                </a:solidFill>
                <a:effectLst/>
                <a:latin typeface="Arial" panose="020B0604020202020204" pitchFamily="34" charset="0"/>
              </a:rPr>
              <a:t> sangat </a:t>
            </a:r>
            <a:r>
              <a:rPr kumimoji="0" lang="en-US" altLang="en-US" sz="1800" b="0" i="0" u="none" strike="noStrike" cap="none" normalizeH="0" baseline="0" dirty="0" err="1">
                <a:ln>
                  <a:noFill/>
                </a:ln>
                <a:solidFill>
                  <a:schemeClr val="tx1"/>
                </a:solidFill>
                <a:effectLst/>
                <a:latin typeface="Arial" panose="020B0604020202020204" pitchFamily="34" charset="0"/>
              </a:rPr>
              <a:t>penting</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untuk</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mencegah</a:t>
            </a:r>
            <a:r>
              <a:rPr kumimoji="0" lang="en-US" altLang="en-US" sz="1800" b="0" i="0" u="none" strike="noStrike" cap="none" normalizeH="0" baseline="0" dirty="0">
                <a:ln>
                  <a:noFill/>
                </a:ln>
                <a:solidFill>
                  <a:schemeClr val="tx1"/>
                </a:solidFill>
                <a:effectLst/>
                <a:latin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rPr>
              <a:t>mengatasi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depresi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serta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kecemasan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pasca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melahirkan</a:t>
            </a: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1327644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92EC00B-5E28-15CD-F303-798C0BEB0E46}"/>
              </a:ext>
            </a:extLst>
          </p:cNvPr>
          <p:cNvPicPr>
            <a:picLocks noChangeAspect="1"/>
          </p:cNvPicPr>
          <p:nvPr/>
        </p:nvPicPr>
        <p:blipFill>
          <a:blip r:embed="rId2"/>
          <a:stretch>
            <a:fillRect/>
          </a:stretch>
        </p:blipFill>
        <p:spPr>
          <a:xfrm>
            <a:off x="1612900" y="1003300"/>
            <a:ext cx="8864599" cy="5105400"/>
          </a:xfrm>
          <a:prstGeom prst="rect">
            <a:avLst/>
          </a:prstGeom>
        </p:spPr>
      </p:pic>
    </p:spTree>
    <p:extLst>
      <p:ext uri="{BB962C8B-B14F-4D97-AF65-F5344CB8AC3E}">
        <p14:creationId xmlns:p14="http://schemas.microsoft.com/office/powerpoint/2010/main" val="167804680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649</TotalTime>
  <Words>1029</Words>
  <Application>Microsoft Office PowerPoint</Application>
  <PresentationFormat>Widescreen</PresentationFormat>
  <Paragraphs>130</Paragraphs>
  <Slides>23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Batang</vt:lpstr>
      <vt:lpstr>Arial</vt:lpstr>
      <vt:lpstr>Berlin Sans FB Demi</vt:lpstr>
      <vt:lpstr>Cambria</vt:lpstr>
      <vt:lpstr>Century Gothic</vt:lpstr>
      <vt:lpstr>Comic Sans MS</vt:lpstr>
      <vt:lpstr>Times New Roman</vt:lpstr>
      <vt:lpstr>Wingdings</vt:lpstr>
      <vt:lpstr>Wingdings 3</vt:lpstr>
      <vt:lpstr>Wisp</vt:lpstr>
      <vt:lpstr>MANAJEMEN  NIFAS DAN MENYUSUI</vt:lpstr>
      <vt:lpstr>PENDAHULUAN</vt:lpstr>
      <vt:lpstr>PENDEKATAN MANAJ HOLISTIK DAN TUJUAN</vt:lpstr>
      <vt:lpstr>PowerPoint Presentation</vt:lpstr>
      <vt:lpstr>Aspek Fisik dalam Asuhan Nifas</vt:lpstr>
      <vt:lpstr>PowerPoint Presentation</vt:lpstr>
      <vt:lpstr>Aspek Mental dalam Asuhan Nifas</vt:lpstr>
      <vt:lpstr>PowerPoint Presentation</vt:lpstr>
      <vt:lpstr>Aspek Sosial dalam Asuhan Nifas</vt:lpstr>
      <vt:lpstr>Aspek Spiritual dalam Asuhan Nifas</vt:lpstr>
      <vt:lpstr>PowerPoint Presentation</vt:lpstr>
      <vt:lpstr>Tantangan dalam Asuhan Nifas Holistik</vt:lpstr>
      <vt:lpstr>PowerPoint Presentation</vt:lpstr>
      <vt:lpstr>DEPRESI PASCA MELAHIRKAN</vt:lpstr>
      <vt:lpstr>Dampak Depresi Pasca Melahirkan</vt:lpstr>
      <vt:lpstr>Kecemasan Pasca Melahirkan</vt:lpstr>
      <vt:lpstr>Postpartum Emosional Responses</vt:lpstr>
      <vt:lpstr>FAKTOR RESIKO </vt:lpstr>
      <vt:lpstr>Beberapa intervensi yang dapat membantu ibu terhindar dari depresi post partum antara lain:  1. Pelajari diri sendiri 2. Tidur dan makan yang cukup 3. Olahraga 4. Hindari perubahan hidup sebelum atau sesudah melahirkan 5. Beritahukan perasaan Anda 6. Dukungan keluarga dan orang lain 7. Persiapan diri yang baik 8. Lakukan pekerjaan rumah tangga 9. Dukungan emosional 10. Dukungan kelompok depresi post partum 11. Bersikap tulus ikhlas dalam menerima peran barunya</vt:lpstr>
      <vt:lpstr>PowerPoint Presentation</vt:lpstr>
      <vt:lpstr>Dukungan Psikologis untuk Ibu Pasca Melahirkan</vt:lpstr>
      <vt:lpstr>CLOSING STATEMENT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 Aero</dc:creator>
  <cp:lastModifiedBy>Hp Aero</cp:lastModifiedBy>
  <cp:revision>8</cp:revision>
  <dcterms:created xsi:type="dcterms:W3CDTF">2024-11-05T07:43:26Z</dcterms:created>
  <dcterms:modified xsi:type="dcterms:W3CDTF">2024-11-17T00:35:40Z</dcterms:modified>
</cp:coreProperties>
</file>