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56"/>
  </p:notesMasterIdLst>
  <p:sldIdLst>
    <p:sldId id="2087" r:id="rId5"/>
    <p:sldId id="2088" r:id="rId6"/>
    <p:sldId id="2147376280" r:id="rId7"/>
    <p:sldId id="2147376281" r:id="rId8"/>
    <p:sldId id="1396" r:id="rId9"/>
    <p:sldId id="1499" r:id="rId10"/>
    <p:sldId id="2123" r:id="rId11"/>
    <p:sldId id="2083" r:id="rId12"/>
    <p:sldId id="2054" r:id="rId13"/>
    <p:sldId id="1763" r:id="rId14"/>
    <p:sldId id="290" r:id="rId15"/>
    <p:sldId id="2147376314" r:id="rId16"/>
    <p:sldId id="2147376364" r:id="rId17"/>
    <p:sldId id="2147376312" r:id="rId18"/>
    <p:sldId id="2147376310" r:id="rId19"/>
    <p:sldId id="2147376311" r:id="rId20"/>
    <p:sldId id="2147376315" r:id="rId21"/>
    <p:sldId id="2147376316" r:id="rId22"/>
    <p:sldId id="2147376371" r:id="rId23"/>
    <p:sldId id="2147376289" r:id="rId24"/>
    <p:sldId id="2147376318" r:id="rId25"/>
    <p:sldId id="2147376319" r:id="rId26"/>
    <p:sldId id="2147376290" r:id="rId27"/>
    <p:sldId id="2147376303" r:id="rId28"/>
    <p:sldId id="2147376292" r:id="rId29"/>
    <p:sldId id="2147376320" r:id="rId30"/>
    <p:sldId id="2147376293" r:id="rId31"/>
    <p:sldId id="2147376295" r:id="rId32"/>
    <p:sldId id="2147376369" r:id="rId33"/>
    <p:sldId id="2147376370" r:id="rId34"/>
    <p:sldId id="1798" r:id="rId35"/>
    <p:sldId id="2147376374" r:id="rId36"/>
    <p:sldId id="1796" r:id="rId37"/>
    <p:sldId id="2147376344" r:id="rId38"/>
    <p:sldId id="2147376346" r:id="rId39"/>
    <p:sldId id="2147376345" r:id="rId40"/>
    <p:sldId id="2147376328" r:id="rId41"/>
    <p:sldId id="2147376348" r:id="rId42"/>
    <p:sldId id="2147376340" r:id="rId43"/>
    <p:sldId id="2147376350" r:id="rId44"/>
    <p:sldId id="2147376351" r:id="rId45"/>
    <p:sldId id="2101" r:id="rId46"/>
    <p:sldId id="2102" r:id="rId47"/>
    <p:sldId id="2104" r:id="rId48"/>
    <p:sldId id="2147376372" r:id="rId49"/>
    <p:sldId id="2147376332" r:id="rId50"/>
    <p:sldId id="2147376357" r:id="rId51"/>
    <p:sldId id="2147376361" r:id="rId52"/>
    <p:sldId id="2147376366" r:id="rId53"/>
    <p:sldId id="2147376368" r:id="rId54"/>
    <p:sldId id="2147376274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ru Herdiawati" initials="HH" lastIdx="9" clrIdx="0">
    <p:extLst>
      <p:ext uri="{19B8F6BF-5375-455C-9EA6-DF929625EA0E}">
        <p15:presenceInfo xmlns:p15="http://schemas.microsoft.com/office/powerpoint/2012/main" userId="S::herdiawati@ibi.or.id::37bf5ab3-6a31-4409-931a-8c7fe14e533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3B"/>
    <a:srgbClr val="AFE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52" autoAdjust="0"/>
    <p:restoredTop sz="94024" autoAdjust="0"/>
  </p:normalViewPr>
  <p:slideViewPr>
    <p:cSldViewPr snapToGrid="0">
      <p:cViewPr varScale="1">
        <p:scale>
          <a:sx n="63" d="100"/>
          <a:sy n="63" d="100"/>
        </p:scale>
        <p:origin x="172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2" y="2403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-18792"/>
    </p:cViewPr>
  </p:sorterViewPr>
  <p:notesViewPr>
    <p:cSldViewPr snapToGrid="0">
      <p:cViewPr varScale="1">
        <p:scale>
          <a:sx n="59" d="100"/>
          <a:sy n="59" d="100"/>
        </p:scale>
        <p:origin x="2379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commentAuthors" Target="comment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3EC1D1-58D0-47E6-AA3D-9D7B9F3A56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A57AF6-2815-4313-9084-0C15D54331C5}">
      <dgm:prSet custT="1"/>
      <dgm:spPr/>
      <dgm:t>
        <a:bodyPr/>
        <a:lstStyle/>
        <a:p>
          <a:r>
            <a:rPr lang="en-US" sz="2800" dirty="0"/>
            <a:t>           </a:t>
          </a:r>
          <a:r>
            <a:rPr lang="en-US" sz="2800" b="1" dirty="0">
              <a:solidFill>
                <a:schemeClr val="bg1"/>
              </a:solidFill>
            </a:rPr>
            <a:t>TENTANG KESEHATAN </a:t>
          </a:r>
        </a:p>
        <a:p>
          <a:r>
            <a:rPr lang="en-US" sz="2800" b="1" dirty="0">
              <a:solidFill>
                <a:schemeClr val="bg1"/>
              </a:solidFill>
            </a:rPr>
            <a:t>                TERDIRI DARI </a:t>
          </a:r>
        </a:p>
        <a:p>
          <a:endParaRPr lang="en-US" sz="2800" b="1" dirty="0">
            <a:solidFill>
              <a:schemeClr val="bg1"/>
            </a:solidFill>
          </a:endParaRPr>
        </a:p>
        <a:p>
          <a:r>
            <a:rPr lang="en-US" sz="2800" b="1" dirty="0">
              <a:solidFill>
                <a:schemeClr val="bg1"/>
              </a:solidFill>
            </a:rPr>
            <a:t>                     XX BAB</a:t>
          </a:r>
        </a:p>
        <a:p>
          <a:endParaRPr lang="en-US" sz="2800" b="1" dirty="0">
            <a:solidFill>
              <a:schemeClr val="bg1"/>
            </a:solidFill>
          </a:endParaRPr>
        </a:p>
        <a:p>
          <a:r>
            <a:rPr lang="en-US" sz="2800" b="1" dirty="0">
              <a:solidFill>
                <a:schemeClr val="bg1"/>
              </a:solidFill>
            </a:rPr>
            <a:t>                    458 PASAL</a:t>
          </a:r>
        </a:p>
        <a:p>
          <a:endParaRPr lang="en-US" sz="2800" b="1" dirty="0">
            <a:solidFill>
              <a:schemeClr val="bg1"/>
            </a:solidFill>
          </a:endParaRPr>
        </a:p>
        <a:p>
          <a:r>
            <a: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           </a:t>
          </a:r>
          <a:r>
            <a:rPr lang="en-US" sz="20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Berlaku</a:t>
          </a:r>
          <a:r>
            <a: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mulai</a:t>
          </a:r>
          <a:r>
            <a: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8 </a:t>
          </a:r>
          <a:r>
            <a:rPr lang="en-US" sz="20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Agustus</a:t>
          </a:r>
          <a:r>
            <a: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2023</a:t>
          </a:r>
        </a:p>
      </dgm:t>
    </dgm:pt>
    <dgm:pt modelId="{D8160BE2-1702-4E39-BC6B-3C3880459DBB}" type="parTrans" cxnId="{C15B1DB9-E89B-488D-A9FB-1532C0058033}">
      <dgm:prSet/>
      <dgm:spPr/>
      <dgm:t>
        <a:bodyPr/>
        <a:lstStyle/>
        <a:p>
          <a:endParaRPr lang="en-US"/>
        </a:p>
      </dgm:t>
    </dgm:pt>
    <dgm:pt modelId="{6FBE709C-2ECB-43D3-B12F-D2B7175E6868}" type="sibTrans" cxnId="{C15B1DB9-E89B-488D-A9FB-1532C0058033}">
      <dgm:prSet/>
      <dgm:spPr/>
      <dgm:t>
        <a:bodyPr/>
        <a:lstStyle/>
        <a:p>
          <a:endParaRPr lang="en-US"/>
        </a:p>
      </dgm:t>
    </dgm:pt>
    <dgm:pt modelId="{E1EDB47B-5C4D-49A0-87A4-C02EC720343C}" type="pres">
      <dgm:prSet presAssocID="{C63EC1D1-58D0-47E6-AA3D-9D7B9F3A56D1}" presName="linear" presStyleCnt="0">
        <dgm:presLayoutVars>
          <dgm:animLvl val="lvl"/>
          <dgm:resizeHandles val="exact"/>
        </dgm:presLayoutVars>
      </dgm:prSet>
      <dgm:spPr/>
    </dgm:pt>
    <dgm:pt modelId="{27E3B44C-8734-4F13-8B2D-B908947EEE9F}" type="pres">
      <dgm:prSet presAssocID="{FFA57AF6-2815-4313-9084-0C15D54331C5}" presName="parentText" presStyleLbl="node1" presStyleIdx="0" presStyleCnt="1" custScaleY="534658" custLinFactNeighborX="-1500" custLinFactNeighborY="-14490">
        <dgm:presLayoutVars>
          <dgm:chMax val="0"/>
          <dgm:bulletEnabled val="1"/>
        </dgm:presLayoutVars>
      </dgm:prSet>
      <dgm:spPr/>
    </dgm:pt>
  </dgm:ptLst>
  <dgm:cxnLst>
    <dgm:cxn modelId="{03C7AC95-E760-4AD3-9FB4-041189377212}" type="presOf" srcId="{FFA57AF6-2815-4313-9084-0C15D54331C5}" destId="{27E3B44C-8734-4F13-8B2D-B908947EEE9F}" srcOrd="0" destOrd="0" presId="urn:microsoft.com/office/officeart/2005/8/layout/vList2"/>
    <dgm:cxn modelId="{C15B1DB9-E89B-488D-A9FB-1532C0058033}" srcId="{C63EC1D1-58D0-47E6-AA3D-9D7B9F3A56D1}" destId="{FFA57AF6-2815-4313-9084-0C15D54331C5}" srcOrd="0" destOrd="0" parTransId="{D8160BE2-1702-4E39-BC6B-3C3880459DBB}" sibTransId="{6FBE709C-2ECB-43D3-B12F-D2B7175E6868}"/>
    <dgm:cxn modelId="{27B921D4-F18C-42DC-BF30-E78B00D16338}" type="presOf" srcId="{C63EC1D1-58D0-47E6-AA3D-9D7B9F3A56D1}" destId="{E1EDB47B-5C4D-49A0-87A4-C02EC720343C}" srcOrd="0" destOrd="0" presId="urn:microsoft.com/office/officeart/2005/8/layout/vList2"/>
    <dgm:cxn modelId="{2776410B-4FE9-455D-BF4A-02F54EEA5542}" type="presParOf" srcId="{E1EDB47B-5C4D-49A0-87A4-C02EC720343C}" destId="{27E3B44C-8734-4F13-8B2D-B908947EEE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3EC1D1-58D0-47E6-AA3D-9D7B9F3A56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A57AF6-2815-4313-9084-0C15D54331C5}">
      <dgm:prSet custT="1"/>
      <dgm:spPr/>
      <dgm:t>
        <a:bodyPr/>
        <a:lstStyle/>
        <a:p>
          <a:r>
            <a:rPr lang="en-US" sz="2800" dirty="0"/>
            <a:t>              </a:t>
          </a:r>
          <a:r>
            <a:rPr lang="en-US" sz="2800" b="1" dirty="0">
              <a:solidFill>
                <a:schemeClr val="bg1"/>
              </a:solidFill>
            </a:rPr>
            <a:t>TENTANG KUHP </a:t>
          </a:r>
        </a:p>
        <a:p>
          <a:r>
            <a:rPr lang="en-US" sz="2800" b="1" dirty="0">
              <a:solidFill>
                <a:schemeClr val="bg1"/>
              </a:solidFill>
            </a:rPr>
            <a:t>                TERDIRI DARI </a:t>
          </a:r>
        </a:p>
        <a:p>
          <a:endParaRPr lang="en-US" sz="2800" b="1" dirty="0">
            <a:solidFill>
              <a:schemeClr val="bg1"/>
            </a:solidFill>
          </a:endParaRPr>
        </a:p>
        <a:p>
          <a:r>
            <a:rPr lang="en-US" sz="2800" b="1" dirty="0">
              <a:solidFill>
                <a:schemeClr val="bg1"/>
              </a:solidFill>
            </a:rPr>
            <a:t>                   XXXVII BAB</a:t>
          </a:r>
        </a:p>
        <a:p>
          <a:endParaRPr lang="en-US" sz="2800" b="1" dirty="0">
            <a:solidFill>
              <a:schemeClr val="bg1"/>
            </a:solidFill>
          </a:endParaRPr>
        </a:p>
        <a:p>
          <a:r>
            <a:rPr lang="en-US" sz="2800" b="1" dirty="0">
              <a:solidFill>
                <a:schemeClr val="bg1"/>
              </a:solidFill>
            </a:rPr>
            <a:t>                   634 Pasal</a:t>
          </a:r>
        </a:p>
        <a:p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      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Diundangkan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Di Jakarta pada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Tanggal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juni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tahun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2023</a:t>
          </a:r>
        </a:p>
        <a:p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        dan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mulai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berlaku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3 (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tiga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)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tahun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setelah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undangkan</a:t>
          </a:r>
          <a:endParaRPr lang="en-US" sz="14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                     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yaitu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pada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tanggal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 </a:t>
          </a:r>
          <a:r>
            <a:rPr lang="en-US" sz="1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Januari</a:t>
          </a:r>
          <a:r>
            <a: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2026</a:t>
          </a:r>
          <a:endParaRPr lang="en-US" sz="1400" b="1" dirty="0">
            <a:solidFill>
              <a:schemeClr val="bg1"/>
            </a:solidFill>
          </a:endParaRPr>
        </a:p>
      </dgm:t>
    </dgm:pt>
    <dgm:pt modelId="{D8160BE2-1702-4E39-BC6B-3C3880459DBB}" type="parTrans" cxnId="{C15B1DB9-E89B-488D-A9FB-1532C0058033}">
      <dgm:prSet/>
      <dgm:spPr/>
      <dgm:t>
        <a:bodyPr/>
        <a:lstStyle/>
        <a:p>
          <a:endParaRPr lang="en-US"/>
        </a:p>
      </dgm:t>
    </dgm:pt>
    <dgm:pt modelId="{6FBE709C-2ECB-43D3-B12F-D2B7175E6868}" type="sibTrans" cxnId="{C15B1DB9-E89B-488D-A9FB-1532C0058033}">
      <dgm:prSet/>
      <dgm:spPr/>
      <dgm:t>
        <a:bodyPr/>
        <a:lstStyle/>
        <a:p>
          <a:endParaRPr lang="en-US"/>
        </a:p>
      </dgm:t>
    </dgm:pt>
    <dgm:pt modelId="{E1EDB47B-5C4D-49A0-87A4-C02EC720343C}" type="pres">
      <dgm:prSet presAssocID="{C63EC1D1-58D0-47E6-AA3D-9D7B9F3A56D1}" presName="linear" presStyleCnt="0">
        <dgm:presLayoutVars>
          <dgm:animLvl val="lvl"/>
          <dgm:resizeHandles val="exact"/>
        </dgm:presLayoutVars>
      </dgm:prSet>
      <dgm:spPr/>
    </dgm:pt>
    <dgm:pt modelId="{27E3B44C-8734-4F13-8B2D-B908947EEE9F}" type="pres">
      <dgm:prSet presAssocID="{FFA57AF6-2815-4313-9084-0C15D54331C5}" presName="parentText" presStyleLbl="node1" presStyleIdx="0" presStyleCnt="1" custScaleY="534658" custLinFactNeighborX="-1500" custLinFactNeighborY="-14490">
        <dgm:presLayoutVars>
          <dgm:chMax val="0"/>
          <dgm:bulletEnabled val="1"/>
        </dgm:presLayoutVars>
      </dgm:prSet>
      <dgm:spPr/>
    </dgm:pt>
  </dgm:ptLst>
  <dgm:cxnLst>
    <dgm:cxn modelId="{03C7AC95-E760-4AD3-9FB4-041189377212}" type="presOf" srcId="{FFA57AF6-2815-4313-9084-0C15D54331C5}" destId="{27E3B44C-8734-4F13-8B2D-B908947EEE9F}" srcOrd="0" destOrd="0" presId="urn:microsoft.com/office/officeart/2005/8/layout/vList2"/>
    <dgm:cxn modelId="{C15B1DB9-E89B-488D-A9FB-1532C0058033}" srcId="{C63EC1D1-58D0-47E6-AA3D-9D7B9F3A56D1}" destId="{FFA57AF6-2815-4313-9084-0C15D54331C5}" srcOrd="0" destOrd="0" parTransId="{D8160BE2-1702-4E39-BC6B-3C3880459DBB}" sibTransId="{6FBE709C-2ECB-43D3-B12F-D2B7175E6868}"/>
    <dgm:cxn modelId="{27B921D4-F18C-42DC-BF30-E78B00D16338}" type="presOf" srcId="{C63EC1D1-58D0-47E6-AA3D-9D7B9F3A56D1}" destId="{E1EDB47B-5C4D-49A0-87A4-C02EC720343C}" srcOrd="0" destOrd="0" presId="urn:microsoft.com/office/officeart/2005/8/layout/vList2"/>
    <dgm:cxn modelId="{2776410B-4FE9-455D-BF4A-02F54EEA5542}" type="presParOf" srcId="{E1EDB47B-5C4D-49A0-87A4-C02EC720343C}" destId="{27E3B44C-8734-4F13-8B2D-B908947EEE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3EC1D1-58D0-47E6-AA3D-9D7B9F3A56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A57AF6-2815-4313-9084-0C15D54331C5}">
      <dgm:prSet custT="1"/>
      <dgm:spPr/>
      <dgm:t>
        <a:bodyPr/>
        <a:lstStyle/>
        <a:p>
          <a:r>
            <a:rPr lang="en-US" sz="2800" dirty="0"/>
            <a:t>       </a:t>
          </a:r>
          <a:r>
            <a:rPr lang="en-US" sz="2800" b="1" dirty="0">
              <a:solidFill>
                <a:schemeClr val="bg1"/>
              </a:solidFill>
            </a:rPr>
            <a:t>TENTANG HAK ASASI MANUSIA</a:t>
          </a:r>
        </a:p>
        <a:p>
          <a:r>
            <a:rPr lang="en-US" sz="2800" b="1" dirty="0">
              <a:solidFill>
                <a:schemeClr val="bg1"/>
              </a:solidFill>
            </a:rPr>
            <a:t>                   TERDIRI DARI </a:t>
          </a:r>
        </a:p>
        <a:p>
          <a:endParaRPr lang="en-US" sz="2800" b="1" dirty="0">
            <a:solidFill>
              <a:schemeClr val="bg1"/>
            </a:solidFill>
          </a:endParaRPr>
        </a:p>
        <a:p>
          <a:r>
            <a:rPr lang="en-US" sz="2800" b="1" dirty="0">
              <a:solidFill>
                <a:schemeClr val="bg1"/>
              </a:solidFill>
            </a:rPr>
            <a:t>                        XI BAB</a:t>
          </a:r>
        </a:p>
        <a:p>
          <a:endParaRPr lang="en-US" sz="2800" b="1" dirty="0">
            <a:solidFill>
              <a:schemeClr val="bg1"/>
            </a:solidFill>
          </a:endParaRPr>
        </a:p>
        <a:p>
          <a:r>
            <a:rPr lang="en-US" sz="2800" b="1" dirty="0">
              <a:solidFill>
                <a:schemeClr val="bg1"/>
              </a:solidFill>
            </a:rPr>
            <a:t>                     106 PASAL</a:t>
          </a:r>
        </a:p>
      </dgm:t>
    </dgm:pt>
    <dgm:pt modelId="{D8160BE2-1702-4E39-BC6B-3C3880459DBB}" type="parTrans" cxnId="{C15B1DB9-E89B-488D-A9FB-1532C0058033}">
      <dgm:prSet/>
      <dgm:spPr/>
      <dgm:t>
        <a:bodyPr/>
        <a:lstStyle/>
        <a:p>
          <a:endParaRPr lang="en-US"/>
        </a:p>
      </dgm:t>
    </dgm:pt>
    <dgm:pt modelId="{6FBE709C-2ECB-43D3-B12F-D2B7175E6868}" type="sibTrans" cxnId="{C15B1DB9-E89B-488D-A9FB-1532C0058033}">
      <dgm:prSet/>
      <dgm:spPr/>
      <dgm:t>
        <a:bodyPr/>
        <a:lstStyle/>
        <a:p>
          <a:endParaRPr lang="en-US"/>
        </a:p>
      </dgm:t>
    </dgm:pt>
    <dgm:pt modelId="{E1EDB47B-5C4D-49A0-87A4-C02EC720343C}" type="pres">
      <dgm:prSet presAssocID="{C63EC1D1-58D0-47E6-AA3D-9D7B9F3A56D1}" presName="linear" presStyleCnt="0">
        <dgm:presLayoutVars>
          <dgm:animLvl val="lvl"/>
          <dgm:resizeHandles val="exact"/>
        </dgm:presLayoutVars>
      </dgm:prSet>
      <dgm:spPr/>
    </dgm:pt>
    <dgm:pt modelId="{27E3B44C-8734-4F13-8B2D-B908947EEE9F}" type="pres">
      <dgm:prSet presAssocID="{FFA57AF6-2815-4313-9084-0C15D54331C5}" presName="parentText" presStyleLbl="node1" presStyleIdx="0" presStyleCnt="1" custScaleY="534658" custLinFactNeighborX="-1500" custLinFactNeighborY="-14490">
        <dgm:presLayoutVars>
          <dgm:chMax val="0"/>
          <dgm:bulletEnabled val="1"/>
        </dgm:presLayoutVars>
      </dgm:prSet>
      <dgm:spPr/>
    </dgm:pt>
  </dgm:ptLst>
  <dgm:cxnLst>
    <dgm:cxn modelId="{03C7AC95-E760-4AD3-9FB4-041189377212}" type="presOf" srcId="{FFA57AF6-2815-4313-9084-0C15D54331C5}" destId="{27E3B44C-8734-4F13-8B2D-B908947EEE9F}" srcOrd="0" destOrd="0" presId="urn:microsoft.com/office/officeart/2005/8/layout/vList2"/>
    <dgm:cxn modelId="{C15B1DB9-E89B-488D-A9FB-1532C0058033}" srcId="{C63EC1D1-58D0-47E6-AA3D-9D7B9F3A56D1}" destId="{FFA57AF6-2815-4313-9084-0C15D54331C5}" srcOrd="0" destOrd="0" parTransId="{D8160BE2-1702-4E39-BC6B-3C3880459DBB}" sibTransId="{6FBE709C-2ECB-43D3-B12F-D2B7175E6868}"/>
    <dgm:cxn modelId="{27B921D4-F18C-42DC-BF30-E78B00D16338}" type="presOf" srcId="{C63EC1D1-58D0-47E6-AA3D-9D7B9F3A56D1}" destId="{E1EDB47B-5C4D-49A0-87A4-C02EC720343C}" srcOrd="0" destOrd="0" presId="urn:microsoft.com/office/officeart/2005/8/layout/vList2"/>
    <dgm:cxn modelId="{2776410B-4FE9-455D-BF4A-02F54EEA5542}" type="presParOf" srcId="{E1EDB47B-5C4D-49A0-87A4-C02EC720343C}" destId="{27E3B44C-8734-4F13-8B2D-B908947EEE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3EC1D1-58D0-47E6-AA3D-9D7B9F3A56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A57AF6-2815-4313-9084-0C15D54331C5}">
      <dgm:prSet custT="1"/>
      <dgm:spPr/>
      <dgm:t>
        <a:bodyPr/>
        <a:lstStyle/>
        <a:p>
          <a:r>
            <a:rPr lang="en-US" sz="2800" dirty="0"/>
            <a:t>       </a:t>
          </a:r>
          <a:r>
            <a:rPr lang="en-US" sz="2800" b="1" dirty="0">
              <a:solidFill>
                <a:schemeClr val="bg1"/>
              </a:solidFill>
            </a:rPr>
            <a:t>TENTANG PERLINDUNGAN ANAK</a:t>
          </a:r>
        </a:p>
        <a:p>
          <a:r>
            <a:rPr lang="en-US" sz="2800" b="1" dirty="0">
              <a:solidFill>
                <a:schemeClr val="bg1"/>
              </a:solidFill>
            </a:rPr>
            <a:t>                   TERDIRI DARI </a:t>
          </a:r>
        </a:p>
        <a:p>
          <a:endParaRPr lang="en-US" sz="2800" b="1" dirty="0">
            <a:solidFill>
              <a:schemeClr val="bg1"/>
            </a:solidFill>
          </a:endParaRPr>
        </a:p>
        <a:p>
          <a:r>
            <a:rPr lang="en-US" sz="2800" b="1" dirty="0">
              <a:solidFill>
                <a:schemeClr val="bg1"/>
              </a:solidFill>
            </a:rPr>
            <a:t>                        XI BAB</a:t>
          </a:r>
        </a:p>
        <a:p>
          <a:endParaRPr lang="en-US" sz="2800" b="1" dirty="0">
            <a:solidFill>
              <a:schemeClr val="bg1"/>
            </a:solidFill>
          </a:endParaRPr>
        </a:p>
        <a:p>
          <a:r>
            <a:rPr lang="en-US" sz="2800" b="1" dirty="0">
              <a:solidFill>
                <a:schemeClr val="bg1"/>
              </a:solidFill>
            </a:rPr>
            <a:t>                       91 PASAL</a:t>
          </a:r>
        </a:p>
        <a:p>
          <a:r>
            <a:rPr lang="en-US" sz="2000" b="1" dirty="0">
              <a:solidFill>
                <a:schemeClr val="bg1"/>
              </a:solidFill>
            </a:rPr>
            <a:t>                     </a:t>
          </a:r>
          <a:r>
            <a:rPr lang="en-US" sz="2000" b="1" dirty="0" err="1">
              <a:solidFill>
                <a:schemeClr val="bg1"/>
              </a:solidFill>
            </a:rPr>
            <a:t>Dr,Susilo</a:t>
          </a:r>
          <a:r>
            <a:rPr lang="en-US" sz="2000" b="1" dirty="0">
              <a:solidFill>
                <a:schemeClr val="bg1"/>
              </a:solidFill>
            </a:rPr>
            <a:t> Bambang Yudhoyono </a:t>
          </a:r>
        </a:p>
        <a:p>
          <a:r>
            <a:rPr lang="en-US" sz="2000" b="1" dirty="0">
              <a:solidFill>
                <a:schemeClr val="bg1"/>
              </a:solidFill>
            </a:rPr>
            <a:t>                           17 Oktober 2014</a:t>
          </a:r>
        </a:p>
        <a:p>
          <a:r>
            <a:rPr lang="en-US" sz="2000" b="1" dirty="0">
              <a:solidFill>
                <a:schemeClr val="bg1"/>
              </a:solidFill>
            </a:rPr>
            <a:t>                             Amir </a:t>
          </a:r>
          <a:r>
            <a:rPr lang="en-US" sz="2000" b="1" dirty="0" err="1">
              <a:solidFill>
                <a:schemeClr val="bg1"/>
              </a:solidFill>
            </a:rPr>
            <a:t>Syamsudin</a:t>
          </a:r>
          <a:r>
            <a:rPr lang="en-US" sz="2000" b="1" dirty="0">
              <a:solidFill>
                <a:schemeClr val="bg1"/>
              </a:solidFill>
            </a:rPr>
            <a:t> </a:t>
          </a:r>
        </a:p>
      </dgm:t>
    </dgm:pt>
    <dgm:pt modelId="{D8160BE2-1702-4E39-BC6B-3C3880459DBB}" type="parTrans" cxnId="{C15B1DB9-E89B-488D-A9FB-1532C0058033}">
      <dgm:prSet/>
      <dgm:spPr/>
      <dgm:t>
        <a:bodyPr/>
        <a:lstStyle/>
        <a:p>
          <a:endParaRPr lang="en-US"/>
        </a:p>
      </dgm:t>
    </dgm:pt>
    <dgm:pt modelId="{6FBE709C-2ECB-43D3-B12F-D2B7175E6868}" type="sibTrans" cxnId="{C15B1DB9-E89B-488D-A9FB-1532C0058033}">
      <dgm:prSet/>
      <dgm:spPr/>
      <dgm:t>
        <a:bodyPr/>
        <a:lstStyle/>
        <a:p>
          <a:endParaRPr lang="en-US"/>
        </a:p>
      </dgm:t>
    </dgm:pt>
    <dgm:pt modelId="{E1EDB47B-5C4D-49A0-87A4-C02EC720343C}" type="pres">
      <dgm:prSet presAssocID="{C63EC1D1-58D0-47E6-AA3D-9D7B9F3A56D1}" presName="linear" presStyleCnt="0">
        <dgm:presLayoutVars>
          <dgm:animLvl val="lvl"/>
          <dgm:resizeHandles val="exact"/>
        </dgm:presLayoutVars>
      </dgm:prSet>
      <dgm:spPr/>
    </dgm:pt>
    <dgm:pt modelId="{27E3B44C-8734-4F13-8B2D-B908947EEE9F}" type="pres">
      <dgm:prSet presAssocID="{FFA57AF6-2815-4313-9084-0C15D54331C5}" presName="parentText" presStyleLbl="node1" presStyleIdx="0" presStyleCnt="1" custScaleY="534658" custLinFactNeighborX="-1500" custLinFactNeighborY="-14490">
        <dgm:presLayoutVars>
          <dgm:chMax val="0"/>
          <dgm:bulletEnabled val="1"/>
        </dgm:presLayoutVars>
      </dgm:prSet>
      <dgm:spPr/>
    </dgm:pt>
  </dgm:ptLst>
  <dgm:cxnLst>
    <dgm:cxn modelId="{03C7AC95-E760-4AD3-9FB4-041189377212}" type="presOf" srcId="{FFA57AF6-2815-4313-9084-0C15D54331C5}" destId="{27E3B44C-8734-4F13-8B2D-B908947EEE9F}" srcOrd="0" destOrd="0" presId="urn:microsoft.com/office/officeart/2005/8/layout/vList2"/>
    <dgm:cxn modelId="{C15B1DB9-E89B-488D-A9FB-1532C0058033}" srcId="{C63EC1D1-58D0-47E6-AA3D-9D7B9F3A56D1}" destId="{FFA57AF6-2815-4313-9084-0C15D54331C5}" srcOrd="0" destOrd="0" parTransId="{D8160BE2-1702-4E39-BC6B-3C3880459DBB}" sibTransId="{6FBE709C-2ECB-43D3-B12F-D2B7175E6868}"/>
    <dgm:cxn modelId="{27B921D4-F18C-42DC-BF30-E78B00D16338}" type="presOf" srcId="{C63EC1D1-58D0-47E6-AA3D-9D7B9F3A56D1}" destId="{E1EDB47B-5C4D-49A0-87A4-C02EC720343C}" srcOrd="0" destOrd="0" presId="urn:microsoft.com/office/officeart/2005/8/layout/vList2"/>
    <dgm:cxn modelId="{2776410B-4FE9-455D-BF4A-02F54EEA5542}" type="presParOf" srcId="{E1EDB47B-5C4D-49A0-87A4-C02EC720343C}" destId="{27E3B44C-8734-4F13-8B2D-B908947EEE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3B44C-8734-4F13-8B2D-B908947EEE9F}">
      <dsp:nvSpPr>
        <dsp:cNvPr id="0" name=""/>
        <dsp:cNvSpPr/>
      </dsp:nvSpPr>
      <dsp:spPr>
        <a:xfrm>
          <a:off x="0" y="0"/>
          <a:ext cx="5881252" cy="51037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          </a:t>
          </a:r>
          <a:r>
            <a:rPr lang="en-US" sz="2800" b="1" kern="1200" dirty="0">
              <a:solidFill>
                <a:schemeClr val="bg1"/>
              </a:solidFill>
            </a:rPr>
            <a:t>TENTANG KESEHATAN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TERDIRI DARI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bg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  XX BAB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bg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 458 PASAL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bg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           </a:t>
          </a:r>
          <a:r>
            <a:rPr lang="en-US" sz="20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Berlaku</a:t>
          </a:r>
          <a:r>
            <a:rPr lang="en-US" sz="20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mulai</a:t>
          </a:r>
          <a:r>
            <a:rPr lang="en-US" sz="20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8 </a:t>
          </a:r>
          <a:r>
            <a:rPr lang="en-US" sz="20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Agustus</a:t>
          </a:r>
          <a:r>
            <a:rPr lang="en-US" sz="20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2023</a:t>
          </a:r>
        </a:p>
      </dsp:txBody>
      <dsp:txXfrm>
        <a:off x="249144" y="249144"/>
        <a:ext cx="5382964" cy="4605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3B44C-8734-4F13-8B2D-B908947EEE9F}">
      <dsp:nvSpPr>
        <dsp:cNvPr id="0" name=""/>
        <dsp:cNvSpPr/>
      </dsp:nvSpPr>
      <dsp:spPr>
        <a:xfrm>
          <a:off x="0" y="0"/>
          <a:ext cx="5946514" cy="3988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             </a:t>
          </a:r>
          <a:r>
            <a:rPr lang="en-US" sz="2800" b="1" kern="1200" dirty="0">
              <a:solidFill>
                <a:schemeClr val="bg1"/>
              </a:solidFill>
            </a:rPr>
            <a:t>TENTANG KUHP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TERDIRI DARI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bg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XXXVII BAB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bg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634 Pasal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      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Diundangkan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Di Jakarta pada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Tanggal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juni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tahun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2023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        dan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mulai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berlaku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3 (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tiga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)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tahun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setelah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undangkan</a:t>
          </a:r>
          <a:endParaRPr lang="en-US" sz="14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                     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yaitu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pada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tanggal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 </a:t>
          </a:r>
          <a:r>
            <a:rPr lang="en-US" sz="1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Januari</a:t>
          </a:r>
          <a:r>
            <a:rPr lang="en-U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2026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194726" y="194726"/>
        <a:ext cx="5557062" cy="35995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3B44C-8734-4F13-8B2D-B908947EEE9F}">
      <dsp:nvSpPr>
        <dsp:cNvPr id="0" name=""/>
        <dsp:cNvSpPr/>
      </dsp:nvSpPr>
      <dsp:spPr>
        <a:xfrm>
          <a:off x="0" y="248521"/>
          <a:ext cx="6355857" cy="43745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      </a:t>
          </a:r>
          <a:r>
            <a:rPr lang="en-US" sz="2800" b="1" kern="1200" dirty="0">
              <a:solidFill>
                <a:schemeClr val="bg1"/>
              </a:solidFill>
            </a:rPr>
            <a:t>TENTANG HAK ASASI MANUSIA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TERDIRI DARI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bg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     XI BAB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bg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  106 PASAL</a:t>
          </a:r>
        </a:p>
      </dsp:txBody>
      <dsp:txXfrm>
        <a:off x="213549" y="462070"/>
        <a:ext cx="5928759" cy="39474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3B44C-8734-4F13-8B2D-B908947EEE9F}">
      <dsp:nvSpPr>
        <dsp:cNvPr id="0" name=""/>
        <dsp:cNvSpPr/>
      </dsp:nvSpPr>
      <dsp:spPr>
        <a:xfrm>
          <a:off x="0" y="0"/>
          <a:ext cx="6355857" cy="51037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      </a:t>
          </a:r>
          <a:r>
            <a:rPr lang="en-US" sz="2800" b="1" kern="1200" dirty="0">
              <a:solidFill>
                <a:schemeClr val="bg1"/>
              </a:solidFill>
            </a:rPr>
            <a:t>TENTANG PERLINDUNGAN ANAK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TERDIRI DARI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bg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     XI BAB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bg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                       91 PASAL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                     </a:t>
          </a:r>
          <a:r>
            <a:rPr lang="en-US" sz="2000" b="1" kern="1200" dirty="0" err="1">
              <a:solidFill>
                <a:schemeClr val="bg1"/>
              </a:solidFill>
            </a:rPr>
            <a:t>Dr,Susilo</a:t>
          </a:r>
          <a:r>
            <a:rPr lang="en-US" sz="2000" b="1" kern="1200" dirty="0">
              <a:solidFill>
                <a:schemeClr val="bg1"/>
              </a:solidFill>
            </a:rPr>
            <a:t> Bambang Yudhoyono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                           17 Oktober 2014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                             Amir </a:t>
          </a:r>
          <a:r>
            <a:rPr lang="en-US" sz="2000" b="1" kern="1200" dirty="0" err="1">
              <a:solidFill>
                <a:schemeClr val="bg1"/>
              </a:solidFill>
            </a:rPr>
            <a:t>Syamsudin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</a:p>
      </dsp:txBody>
      <dsp:txXfrm>
        <a:off x="249144" y="249144"/>
        <a:ext cx="5857569" cy="4605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F0F31-2BE7-48B4-9837-9FF62011E234}" type="datetimeFigureOut">
              <a:rPr lang="en-ID" smtClean="0"/>
              <a:t>07/01/2025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45CD4-8DFA-4272-A204-73712901186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3499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25A12E9B-E9E8-48FC-9208-90F67F2E71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98B11B32-8706-E2C4-7000-AAE8366F3C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A2222BD4-8F79-F0D6-321D-1A78DF646B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4EEAEAA-6685-47D5-9370-A6EF4DE90C71}" type="slidenum">
              <a:rPr lang="en-US" altLang="en-US" smtClean="0">
                <a:latin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EBCD1FFD-EB52-8FDA-7FC9-F79AAC434C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555DFE4B-7801-4F18-4EDA-B45FA9F12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010F0695-1529-B67F-2045-9FF184C170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D1B4335-4FF2-4720-B82A-7CECEC3D46FF}" type="slidenum">
              <a:rPr lang="en-US" altLang="en-US" smtClean="0">
                <a:latin typeface="Arial" panose="020B0604020202020204" pitchFamily="34" charset="0"/>
              </a:rPr>
              <a:pPr/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7631C-6BF6-E151-5669-6ED78FD38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D7879-AE07-7F71-A65F-C04D110BEC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4CE1C-4BDB-EF24-8ABD-A6AD31A9B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93040-6DA0-284F-723C-1C753A6E9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45CD4-8DFA-4272-A204-737129011866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92846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289091-4F83-47E4-87E7-F39D7EE3B82E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38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93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3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A7A5F537-FB46-75BA-54AE-17D271E7BA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F1B4F72C-E65D-64B6-C70A-526E3A41EE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FE95F499-4117-014D-5F95-45AE3281B9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20808C3-6A73-46B7-9F1A-337CE12CD95D}" type="slidenum">
              <a:rPr lang="en-US" altLang="en-US" smtClean="0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1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289091-4F83-47E4-87E7-F39D7EE3B82E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72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45CD4-8DFA-4272-A204-737129011866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61912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B3539-3E4F-05BE-A228-6D55356FE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797CFC-746A-1E37-9096-6DBC1DFA5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320C5C-FEA2-A553-EE98-6D4C994E6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3C65C-419E-E9C8-3F76-3B7F10CEA0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45CD4-8DFA-4272-A204-737129011866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3337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EB245-93B6-9C6F-9645-B7C41C4AA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0B63B3-916E-BA6D-7FED-2C7CF764F0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2973C-6213-E4D6-217F-C18879E1AE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1D0DA-3F3C-3FE3-61C1-3BC70836F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45CD4-8DFA-4272-A204-737129011866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9658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020F0-DDC0-448A-8C56-2CA806C17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>
            <a:extLst>
              <a:ext uri="{FF2B5EF4-FFF2-40B4-BE49-F238E27FC236}">
                <a16:creationId xmlns:a16="http://schemas.microsoft.com/office/drawing/2014/main" id="{EB27AC5E-DCEB-9F32-7180-60AA902B0E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>
            <a:extLst>
              <a:ext uri="{FF2B5EF4-FFF2-40B4-BE49-F238E27FC236}">
                <a16:creationId xmlns:a16="http://schemas.microsoft.com/office/drawing/2014/main" id="{BEA9FABE-3B2D-4C14-3B98-C99FC22645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/>
          </a:p>
        </p:txBody>
      </p:sp>
      <p:sp>
        <p:nvSpPr>
          <p:cNvPr id="46083" name="Slide Number Placeholder 3">
            <a:extLst>
              <a:ext uri="{FF2B5EF4-FFF2-40B4-BE49-F238E27FC236}">
                <a16:creationId xmlns:a16="http://schemas.microsoft.com/office/drawing/2014/main" id="{872D6C2B-3090-710C-C413-45DCBE019A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289091-4F83-47E4-87E7-F39D7EE3B82E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06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B645C-9AC8-2B92-FC31-6F8AFD2EC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10CBD6-0C66-8727-1C17-B4F7D5A37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A66DDA-EB42-8F63-52ED-5F0DD7983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682E3-CDF8-5E9B-FF07-0EE8163800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7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5463F-507A-54AC-3867-54A3CC66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A51C1-F632-76AE-B23C-7B1A34389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37226E-84E4-CB47-0FB3-746267C9D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A9847-6FB1-001B-A308-E59E23ACDB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183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45CD4-8DFA-4272-A204-737129011866}" type="slidenum">
              <a:rPr lang="en-ID" smtClean="0"/>
              <a:t>24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1822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31420-26A7-CCBA-002F-3EFA3EB8C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37CE71-1768-EAE5-742A-4A2693581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8E102F-D6B5-949F-2C4A-D946D2036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3CEB1-57EA-7C8D-9BC6-0218CC5DB5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10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7335-B512-892E-24E0-E79B1025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>
            <a:extLst>
              <a:ext uri="{FF2B5EF4-FFF2-40B4-BE49-F238E27FC236}">
                <a16:creationId xmlns:a16="http://schemas.microsoft.com/office/drawing/2014/main" id="{1ADCDAB2-AC95-A341-06EF-4487124B24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>
            <a:extLst>
              <a:ext uri="{FF2B5EF4-FFF2-40B4-BE49-F238E27FC236}">
                <a16:creationId xmlns:a16="http://schemas.microsoft.com/office/drawing/2014/main" id="{474FB06B-F1DB-29FB-0B86-C57A0ECAE5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/>
          </a:p>
        </p:txBody>
      </p:sp>
      <p:sp>
        <p:nvSpPr>
          <p:cNvPr id="46083" name="Slide Number Placeholder 3">
            <a:extLst>
              <a:ext uri="{FF2B5EF4-FFF2-40B4-BE49-F238E27FC236}">
                <a16:creationId xmlns:a16="http://schemas.microsoft.com/office/drawing/2014/main" id="{11621662-DDEA-01EB-E82C-8DB5D433A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289091-4F83-47E4-87E7-F39D7EE3B82E}" type="slidenum">
              <a:rPr lang="en-US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331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42CA5-620B-347C-2CF5-AB9736A04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FDE689-EB91-AB52-F979-A28F6AE623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E1D99D-8DD5-CF25-B42D-269DFAA7C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C6595-0C42-F197-72C9-C2E4F96EF8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555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9634F-8CDF-68B9-9DE9-7819B9D50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7B9D7-CCD9-4795-1ED4-877AE518A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F81E95-BA55-6AE2-8C2D-00F336FCE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3F2BE-75FE-B1A9-2B64-7E2500AA06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282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5FFDF-7D68-D3E3-B2F7-A8B585DFB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8545BD-3C0C-75A8-6912-7C5228FA55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C7E5E9-A464-F03C-82B5-EAC3A7784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5665A-39CC-1701-B3FF-0C6AE6A1F0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268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C4C8-34DB-69AA-2390-2B6134A7A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5EA96-DAB6-9C59-F45E-63858E45D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0AE73E-3A89-D618-EF31-C4FACE326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9FDA7-2B15-761F-0B0F-B7F358F61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381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1B274-1549-799C-5E12-7EE7AC250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A6AED9-06E9-65B2-6AB4-984559E78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985689-8601-1540-2EDC-0943C6F5B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AB39B-3731-8945-AF93-664C6724E8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F291C-260E-4A87-A916-F0D19EC15C6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2575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8AEB9-8856-4326-9936-452F1EB98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>
            <a:extLst>
              <a:ext uri="{FF2B5EF4-FFF2-40B4-BE49-F238E27FC236}">
                <a16:creationId xmlns:a16="http://schemas.microsoft.com/office/drawing/2014/main" id="{54AEE9D1-357E-C9A9-C5F0-9D88CAA084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>
            <a:extLst>
              <a:ext uri="{FF2B5EF4-FFF2-40B4-BE49-F238E27FC236}">
                <a16:creationId xmlns:a16="http://schemas.microsoft.com/office/drawing/2014/main" id="{297DE296-61AD-89AD-DE85-2F47DB7EB8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/>
          </a:p>
        </p:txBody>
      </p:sp>
      <p:sp>
        <p:nvSpPr>
          <p:cNvPr id="46083" name="Slide Number Placeholder 3">
            <a:extLst>
              <a:ext uri="{FF2B5EF4-FFF2-40B4-BE49-F238E27FC236}">
                <a16:creationId xmlns:a16="http://schemas.microsoft.com/office/drawing/2014/main" id="{2BF4DE18-1F6E-46CE-043A-4395FF37E3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289091-4F83-47E4-87E7-F39D7EE3B82E}" type="slidenum">
              <a:rPr lang="en-US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49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3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11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8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99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7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4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81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5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46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7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7890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ebp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ebp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eb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eb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ebp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ebp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odokter.com/depresi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webp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a0e5cfc-d942-4ffe-a41f-4b48f8be1c9a">
            <a:extLst>
              <a:ext uri="{FF2B5EF4-FFF2-40B4-BE49-F238E27FC236}">
                <a16:creationId xmlns:a16="http://schemas.microsoft.com/office/drawing/2014/main" id="{5559C989-8710-F43A-E82D-6F9AD5C4AE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23754" r="8505"/>
          <a:stretch/>
        </p:blipFill>
        <p:spPr bwMode="auto">
          <a:xfrm>
            <a:off x="-1" y="218441"/>
            <a:ext cx="4220437" cy="6599078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9A145748-D543-0C55-C29F-17E5A8EC615C}"/>
              </a:ext>
            </a:extLst>
          </p:cNvPr>
          <p:cNvSpPr/>
          <p:nvPr/>
        </p:nvSpPr>
        <p:spPr>
          <a:xfrm>
            <a:off x="4220437" y="835024"/>
            <a:ext cx="7971563" cy="2241216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283494" algn="l"/>
                <a:tab pos="1459706" algn="l"/>
              </a:tabLst>
              <a:defRPr/>
            </a:pPr>
            <a:r>
              <a:rPr lang="id-ID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PENDIDIKAN</a:t>
            </a:r>
            <a:r>
              <a:rPr lang="id-ID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id-ID" b="1" dirty="0">
                <a:solidFill>
                  <a:schemeClr val="bg1"/>
                </a:solidFill>
                <a:cs typeface="Times New Roman" panose="02020603050405020304" pitchFamily="18" charset="0"/>
              </a:rPr>
              <a:t>   </a:t>
            </a:r>
            <a:r>
              <a:rPr lang="en-US" b="1" dirty="0">
                <a:cs typeface="Times New Roman" panose="02020603050405020304" pitchFamily="18" charset="0"/>
              </a:rPr>
              <a:t>   </a:t>
            </a:r>
            <a:r>
              <a:rPr lang="en-US" b="1" dirty="0">
                <a:latin typeface="+mj-lt"/>
                <a:cs typeface="Times New Roman" panose="02020603050405020304" pitchFamily="18" charset="0"/>
              </a:rPr>
              <a:t>	</a:t>
            </a:r>
            <a:r>
              <a:rPr lang="id-ID" b="1" dirty="0">
                <a:latin typeface="+mj-lt"/>
                <a:cs typeface="Times New Roman" panose="02020603050405020304" pitchFamily="18" charset="0"/>
              </a:rPr>
              <a:t>  </a:t>
            </a:r>
            <a:r>
              <a:rPr lang="en-US" b="1" dirty="0">
                <a:latin typeface="+mj-lt"/>
                <a:cs typeface="Times New Roman" panose="02020603050405020304" pitchFamily="18" charset="0"/>
              </a:rPr>
              <a:t>	</a:t>
            </a:r>
          </a:p>
          <a:p>
            <a:pPr marL="258366" indent="-258366">
              <a:buFont typeface="Wingdings" panose="05000000000000000000" pitchFamily="2" charset="2"/>
              <a:buChar char="q"/>
              <a:defRPr/>
            </a:pPr>
            <a:r>
              <a:rPr lang="id-ID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 3 Hukum Universitas Trisakti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2016 </a:t>
            </a:r>
          </a:p>
          <a:p>
            <a:pPr marL="258366" indent="-258366">
              <a:buFont typeface="Wingdings" panose="05000000000000000000" pitchFamily="2" charset="2"/>
              <a:buChar char="q"/>
              <a:defRPr/>
            </a:pPr>
            <a:r>
              <a:rPr lang="id-ID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 2 Huk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um Universitas</a:t>
            </a:r>
            <a:r>
              <a:rPr lang="id-ID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id-ID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id-ID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Pancasila Jakarta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2008 </a:t>
            </a:r>
            <a:r>
              <a:rPr lang="id-ID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258366" indent="-258366">
              <a:buFont typeface="Wingdings" panose="05000000000000000000" pitchFamily="2" charset="2"/>
              <a:buChar char="q"/>
              <a:defRPr/>
            </a:pPr>
            <a:r>
              <a:rPr lang="id-ID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itchFamily="18" charset="0"/>
              </a:rPr>
              <a:t>S 1 Hukum Universitas Indonesia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1997  </a:t>
            </a:r>
          </a:p>
          <a:p>
            <a:pPr marL="258366" indent="-258366">
              <a:buFont typeface="Wingdings" panose="05000000000000000000" pitchFamily="2" charset="2"/>
              <a:buChar char="q"/>
              <a:defRPr/>
            </a:pPr>
            <a:r>
              <a:rPr lang="id-ID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D 4 Kebidanan Universitas  Nasional Jakarta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2010   </a:t>
            </a:r>
            <a:endParaRPr lang="id-ID" b="1" dirty="0">
              <a:solidFill>
                <a:schemeClr val="bg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258366" indent="-258366">
              <a:buFont typeface="Wingdings" panose="05000000000000000000" pitchFamily="2" charset="2"/>
              <a:buChar char="q"/>
              <a:defRPr/>
            </a:pPr>
            <a:r>
              <a:rPr lang="id-ID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D 3 Kebidanan Cipto Mangunkusumo Jakarta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2000 </a:t>
            </a:r>
            <a:endParaRPr lang="id-ID" b="1" dirty="0">
              <a:solidFill>
                <a:schemeClr val="bg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258366" indent="-258366">
              <a:buFont typeface="Wingdings" panose="05000000000000000000" pitchFamily="2" charset="2"/>
              <a:buChar char="q"/>
              <a:defRPr/>
            </a:pPr>
            <a:r>
              <a:rPr lang="id-ID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D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1 </a:t>
            </a:r>
            <a:r>
              <a:rPr lang="en-US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Kebidanan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RS Budi </a:t>
            </a:r>
            <a:r>
              <a:rPr lang="en-US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Kemuliaan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1996</a:t>
            </a:r>
          </a:p>
          <a:p>
            <a:pPr marL="258366" indent="-258366">
              <a:buFont typeface="Wingdings" panose="05000000000000000000" pitchFamily="2" charset="2"/>
              <a:buChar char="q"/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SPR </a:t>
            </a:r>
            <a:r>
              <a:rPr lang="en-US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Perwanida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– RSCM 1974  </a:t>
            </a:r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928A337A-A703-5DD2-2EC3-BCC4374D410A}"/>
              </a:ext>
            </a:extLst>
          </p:cNvPr>
          <p:cNvSpPr/>
          <p:nvPr/>
        </p:nvSpPr>
        <p:spPr>
          <a:xfrm>
            <a:off x="4220437" y="3076240"/>
            <a:ext cx="7956325" cy="2241216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tabLst>
                <a:tab pos="1282700" algn="l"/>
                <a:tab pos="14589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tabLst>
                <a:tab pos="1282700" algn="l"/>
                <a:tab pos="14589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tabLst>
                <a:tab pos="1282700" algn="l"/>
                <a:tab pos="14589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tabLst>
                <a:tab pos="1282700" algn="l"/>
                <a:tab pos="14589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tabLst>
                <a:tab pos="1282700" algn="l"/>
                <a:tab pos="14589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82700" algn="l"/>
                <a:tab pos="14589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82700" algn="l"/>
                <a:tab pos="14589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82700" algn="l"/>
                <a:tab pos="14589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82700" algn="l"/>
                <a:tab pos="14589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ts val="900"/>
              </a:spcBef>
              <a:defRPr/>
            </a:pPr>
            <a:r>
              <a:rPr lang="en-US" altLang="en-US" sz="1600" b="1" u="sng" dirty="0">
                <a:solidFill>
                  <a:srgbClr val="FF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RIWAYAT PEKERJAAN</a:t>
            </a:r>
            <a:r>
              <a:rPr lang="en-US" altLang="en-US" sz="1600" b="1" dirty="0">
                <a:solidFill>
                  <a:srgbClr val="FFFFFF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altLang="en-US" sz="1600" b="1" dirty="0">
                <a:solidFill>
                  <a:srgbClr val="FFFFFF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altLang="en-US" sz="1600" b="1" dirty="0">
                <a:solidFill>
                  <a:srgbClr val="FFFFFF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spcBef>
                <a:spcPts val="75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Staf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OK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Klinik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Raden Saleh – RSCM 1977 </a:t>
            </a:r>
          </a:p>
          <a:p>
            <a:pPr>
              <a:spcBef>
                <a:spcPts val="75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Kepala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Ruang Rawat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Onkologi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Ginekologi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/Pav E-Ria RSCM 2000 </a:t>
            </a:r>
          </a:p>
          <a:p>
            <a:pPr>
              <a:spcBef>
                <a:spcPts val="75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Ka - Divisi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Keperawatan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Dept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Obstetri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-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Ginekologi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RSCM 2005</a:t>
            </a:r>
          </a:p>
          <a:p>
            <a:pPr>
              <a:spcBef>
                <a:spcPts val="75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Ka -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Subdit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Pelayanan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Unit Rawat Jalan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Terpadu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(URJT) RSCM 2006 </a:t>
            </a:r>
          </a:p>
          <a:p>
            <a:pPr>
              <a:spcBef>
                <a:spcPts val="25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Ka - Sub Unit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Layanan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Pengadaan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Barang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&amp; Jasa (ULP) RSCM 2008 </a:t>
            </a:r>
          </a:p>
          <a:p>
            <a:pPr>
              <a:lnSpc>
                <a:spcPct val="102000"/>
              </a:lnSpc>
              <a:spcBef>
                <a:spcPts val="13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Sekretaris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Komite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Etik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&amp; Hukum RSCM 2010 </a:t>
            </a:r>
          </a:p>
          <a:p>
            <a:pPr>
              <a:lnSpc>
                <a:spcPct val="102000"/>
              </a:lnSpc>
              <a:spcBef>
                <a:spcPts val="13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RS YPK MANDIRI (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Staf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Khusus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Dir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Medik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&amp; </a:t>
            </a:r>
            <a:r>
              <a:rPr lang="en-US" altLang="en-US" sz="1600" b="1" dirty="0" err="1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Keperawatan</a:t>
            </a:r>
            <a:r>
              <a:rPr lang="en-US" altLang="en-US" sz="1600" b="1" dirty="0">
                <a:solidFill>
                  <a:srgbClr val="0E0E0E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) 2013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5C8D47-F7C0-9294-58C0-A4F6E719C6B4}"/>
              </a:ext>
            </a:extLst>
          </p:cNvPr>
          <p:cNvSpPr/>
          <p:nvPr/>
        </p:nvSpPr>
        <p:spPr>
          <a:xfrm>
            <a:off x="4342356" y="0"/>
            <a:ext cx="7849644" cy="835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+mj-lt"/>
              </a:rPr>
              <a:t>Dr. Heru Herdiawati (</a:t>
            </a:r>
            <a:r>
              <a:rPr lang="en-US" sz="2000" b="1" dirty="0" err="1">
                <a:solidFill>
                  <a:schemeClr val="bg1"/>
                </a:solidFill>
                <a:latin typeface="+mj-lt"/>
              </a:rPr>
              <a:t>Wati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),SST,SH,MH.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+mj-lt"/>
              </a:rPr>
              <a:t>Alamat : Jalan </a:t>
            </a:r>
            <a:r>
              <a:rPr lang="en-US" sz="2000" b="1" dirty="0" err="1">
                <a:solidFill>
                  <a:schemeClr val="bg1"/>
                </a:solidFill>
                <a:latin typeface="+mj-lt"/>
              </a:rPr>
              <a:t>Belibis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 VIII No 47 </a:t>
            </a:r>
            <a:r>
              <a:rPr lang="en-US" sz="2000" b="1" dirty="0" err="1">
                <a:solidFill>
                  <a:schemeClr val="bg1"/>
                </a:solidFill>
                <a:latin typeface="+mj-lt"/>
              </a:rPr>
              <a:t>Kavling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</a:rPr>
              <a:t>Tipar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 Timur Jakarta Utara</a:t>
            </a:r>
            <a:endParaRPr lang="id-ID" sz="2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Round Diagonal Corner Rectangle 7">
            <a:extLst>
              <a:ext uri="{FF2B5EF4-FFF2-40B4-BE49-F238E27FC236}">
                <a16:creationId xmlns:a16="http://schemas.microsoft.com/office/drawing/2014/main" id="{268EFDEA-14DE-2233-8192-564043EF1CA5}"/>
              </a:ext>
            </a:extLst>
          </p:cNvPr>
          <p:cNvSpPr/>
          <p:nvPr/>
        </p:nvSpPr>
        <p:spPr>
          <a:xfrm>
            <a:off x="4205199" y="5358732"/>
            <a:ext cx="7971563" cy="1497664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450"/>
              </a:spcBef>
              <a:tabLst>
                <a:tab pos="1283494" algn="l"/>
                <a:tab pos="1459706" algn="l"/>
              </a:tabLst>
              <a:defRPr/>
            </a:pPr>
            <a:r>
              <a:rPr lang="en-US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RIWAYAT ORGANISASI</a:t>
            </a:r>
            <a:r>
              <a:rPr lang="en-US" sz="1600" b="1" dirty="0">
                <a:cs typeface="Times New Roman" panose="02020603050405020304" pitchFamily="18" charset="0"/>
              </a:rPr>
              <a:t>	</a:t>
            </a:r>
            <a:r>
              <a:rPr lang="id-ID" sz="1600" b="1" dirty="0">
                <a:cs typeface="Times New Roman" panose="02020603050405020304" pitchFamily="18" charset="0"/>
              </a:rPr>
              <a:t>  </a:t>
            </a:r>
            <a:r>
              <a:rPr lang="en-US" sz="1600" b="1" dirty="0">
                <a:cs typeface="Times New Roman" panose="02020603050405020304" pitchFamily="18" charset="0"/>
              </a:rPr>
              <a:t>	</a:t>
            </a:r>
          </a:p>
          <a:p>
            <a:pPr>
              <a:buFont typeface="Wingdings" panose="05000000000000000000" pitchFamily="2" charset="2"/>
              <a:buChar char="q"/>
              <a:tabLst>
                <a:tab pos="253604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Ketua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IBI Ranting RSCM 2005</a:t>
            </a:r>
          </a:p>
          <a:p>
            <a:pPr>
              <a:spcBef>
                <a:spcPts val="30"/>
              </a:spcBef>
              <a:buFont typeface="Wingdings" panose="05000000000000000000" pitchFamily="2" charset="2"/>
              <a:buChar char="q"/>
              <a:tabLst>
                <a:tab pos="253604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Majelis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Pertimbangan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Etik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(MPEB) PD IBI DKI – Jakarta 2010 </a:t>
            </a:r>
          </a:p>
          <a:p>
            <a:pPr marL="223361" indent="-214313">
              <a:spcBef>
                <a:spcPts val="26"/>
              </a:spcBef>
              <a:buFont typeface="Wingdings" panose="05000000000000000000" pitchFamily="2" charset="2"/>
              <a:buChar char="q"/>
              <a:tabLst>
                <a:tab pos="253604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Badan 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Eksekutif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Mahasiswa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 (BEM) FHUI -&gt;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Bidang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Kesehatan 2000  </a:t>
            </a:r>
          </a:p>
          <a:p>
            <a:pPr marL="223361" indent="-214313">
              <a:spcBef>
                <a:spcPts val="34"/>
              </a:spcBef>
              <a:buFont typeface="Wingdings" panose="05000000000000000000" pitchFamily="2" charset="2"/>
              <a:buChar char="q"/>
              <a:tabLst>
                <a:tab pos="253604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Bidang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Hukum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Pengurus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Pusat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Ikatan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Bidan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Indonesia ( PP IBI ) 2013</a:t>
            </a:r>
          </a:p>
          <a:p>
            <a:pPr marL="223361" indent="-214313">
              <a:spcBef>
                <a:spcPts val="34"/>
              </a:spcBef>
              <a:buFont typeface="Wingdings" panose="05000000000000000000" pitchFamily="2" charset="2"/>
              <a:buChar char="q"/>
              <a:tabLst>
                <a:tab pos="253604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Bendahara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PP IB 2018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a0e5cfc-d942-4ffe-a41f-4b48f8be1c9a">
            <a:extLst>
              <a:ext uri="{FF2B5EF4-FFF2-40B4-BE49-F238E27FC236}">
                <a16:creationId xmlns:a16="http://schemas.microsoft.com/office/drawing/2014/main" id="{D461F704-EB08-DA8D-7D02-095D0A0F6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23754" r="8505"/>
          <a:stretch/>
        </p:blipFill>
        <p:spPr bwMode="auto">
          <a:xfrm>
            <a:off x="0" y="80270"/>
            <a:ext cx="3901440" cy="677773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9DE365B8-2059-8206-68A7-655B0CBECF2C}"/>
              </a:ext>
            </a:extLst>
          </p:cNvPr>
          <p:cNvSpPr/>
          <p:nvPr/>
        </p:nvSpPr>
        <p:spPr>
          <a:xfrm>
            <a:off x="4047156" y="80270"/>
            <a:ext cx="7931486" cy="2895600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283494" algn="l"/>
                <a:tab pos="1459706" algn="l"/>
              </a:tabLst>
              <a:defRPr/>
            </a:pPr>
            <a:endParaRPr lang="en-US" sz="1500" b="1" u="sng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tabLst>
                <a:tab pos="1283494" algn="l"/>
                <a:tab pos="1459706" algn="l"/>
              </a:tabLst>
              <a:defRPr/>
            </a:pPr>
            <a:r>
              <a:rPr lang="en-US" sz="1600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RIWAYAT PELATIHAN </a:t>
            </a:r>
            <a:r>
              <a:rPr lang="en-US" sz="1600" b="1" u="sng" dirty="0"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+mj-lt"/>
                <a:cs typeface="Times New Roman" panose="02020603050405020304" pitchFamily="18" charset="0"/>
              </a:rPr>
              <a:t>	</a:t>
            </a:r>
            <a:r>
              <a:rPr lang="id-ID" sz="1600" b="1" dirty="0">
                <a:latin typeface="+mj-lt"/>
                <a:cs typeface="Times New Roman" panose="02020603050405020304" pitchFamily="18" charset="0"/>
              </a:rPr>
              <a:t>  </a:t>
            </a:r>
            <a:r>
              <a:rPr lang="en-US" sz="1600" b="1" dirty="0">
                <a:latin typeface="+mj-lt"/>
                <a:cs typeface="Times New Roman" panose="02020603050405020304" pitchFamily="18" charset="0"/>
              </a:rPr>
              <a:t>	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Instrumentator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IVF &amp; GIFT -&gt; National University Singapore 1988 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Pain Mgt &amp;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Paliative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care -&gt; Nanyang Polytechnic Singapore 2000 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Advocacy &amp; Leadership  -&gt;  Manila ,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Philipina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2002 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Meet the expert for Maternal -&gt; Ghana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Aprica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2003 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IVA Test Thailand 2005 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Ward Management -&gt;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Mounth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Elizabeth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Hospital,Singapore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2006  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Sexual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Repeoductive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Health &amp; Right  I  Malmo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Swedia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2007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Sexual Reproductive  Health &amp; Right II Stockholm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Swedia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2009 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Sexual Reproductive  Health &amp; Right III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Shanghay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University  2011</a:t>
            </a:r>
          </a:p>
          <a:p>
            <a:pPr marL="51911" indent="-214313">
              <a:spcBef>
                <a:spcPts val="34"/>
              </a:spcBef>
              <a:buFont typeface="Wingdings" panose="05000000000000000000" pitchFamily="2" charset="2"/>
              <a:buChar char="v"/>
              <a:tabLst>
                <a:tab pos="183356" algn="l"/>
              </a:tabLst>
              <a:defRPr/>
            </a:pP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Continum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of Care in Maternal &amp; Child Health ,Tokyo Japan 2019 </a:t>
            </a:r>
            <a:endParaRPr lang="en-US" sz="1600" b="1" dirty="0">
              <a:solidFill>
                <a:schemeClr val="bg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675" b="1" dirty="0">
              <a:solidFill>
                <a:schemeClr val="bg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tabLst>
                <a:tab pos="1283494" algn="l"/>
                <a:tab pos="1459706" algn="l"/>
              </a:tabLst>
              <a:defRPr/>
            </a:pPr>
            <a:r>
              <a:rPr lang="en-US" sz="1350" b="1" u="sng" dirty="0"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14" name="Round Diagonal Corner Rectangle 3">
            <a:extLst>
              <a:ext uri="{FF2B5EF4-FFF2-40B4-BE49-F238E27FC236}">
                <a16:creationId xmlns:a16="http://schemas.microsoft.com/office/drawing/2014/main" id="{4AB54229-AC0F-77C2-4F09-657D890CD4B8}"/>
              </a:ext>
            </a:extLst>
          </p:cNvPr>
          <p:cNvSpPr/>
          <p:nvPr/>
        </p:nvSpPr>
        <p:spPr>
          <a:xfrm>
            <a:off x="4020928" y="2975870"/>
            <a:ext cx="7955281" cy="2043390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283494" algn="l"/>
                <a:tab pos="1459706" algn="l"/>
              </a:tabLst>
              <a:defRPr/>
            </a:pPr>
            <a:endParaRPr lang="en-US" sz="1600" b="1" u="sng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tabLst>
                <a:tab pos="1283494" algn="l"/>
                <a:tab pos="1459706" algn="l"/>
              </a:tabLst>
              <a:defRPr/>
            </a:pPr>
            <a:r>
              <a:rPr lang="en-US" sz="1600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RIWAYAT MELATIH</a:t>
            </a:r>
            <a:r>
              <a:rPr lang="en-US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:</a:t>
            </a:r>
            <a:r>
              <a:rPr lang="id-ID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 </a:t>
            </a:r>
            <a:r>
              <a:rPr lang="en-US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	</a:t>
            </a:r>
          </a:p>
          <a:p>
            <a:pPr marL="215504" indent="-214313">
              <a:buFont typeface="Webdings" panose="05030102010509060703" pitchFamily="18" charset="2"/>
              <a:buChar char="4"/>
              <a:tabLst>
                <a:tab pos="183356" algn="l"/>
                <a:tab pos="211931" algn="l"/>
                <a:tab pos="2141935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Prevention Infection Control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  <a:sym typeface="Webdings"/>
              </a:rPr>
              <a:t>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  <a:sym typeface="Webdings"/>
              </a:rPr>
              <a:t>Kabul dan Kandahar H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o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  <a:sym typeface="Webdings"/>
              </a:rPr>
              <a:t>spital 2003</a:t>
            </a:r>
            <a:endParaRPr lang="en-US" sz="1600" b="1" dirty="0">
              <a:solidFill>
                <a:schemeClr val="bg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1191" lvl="1">
              <a:spcBef>
                <a:spcPts val="30"/>
              </a:spcBef>
              <a:tabLst>
                <a:tab pos="183356" algn="l"/>
                <a:tab pos="211931" algn="l"/>
                <a:tab pos="2141935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Normal Delivery Care          	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Pakistan 2006 dan 2007</a:t>
            </a:r>
          </a:p>
          <a:p>
            <a:pPr marL="1191" lvl="1">
              <a:spcBef>
                <a:spcPts val="30"/>
              </a:spcBef>
              <a:tabLst>
                <a:tab pos="183356" algn="l"/>
                <a:tab pos="211931" algn="l"/>
                <a:tab pos="2141935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Post Partum Care                	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Cambodia 2008 </a:t>
            </a:r>
          </a:p>
          <a:p>
            <a:pPr marL="1191" lvl="1">
              <a:spcBef>
                <a:spcPts val="30"/>
              </a:spcBef>
              <a:tabLst>
                <a:tab pos="183356" algn="l"/>
                <a:tab pos="211931" algn="l"/>
                <a:tab pos="2141935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APN                                       	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Timor Leste 2013 dan 2014</a:t>
            </a:r>
          </a:p>
          <a:p>
            <a:pPr marL="1191" lvl="1">
              <a:spcBef>
                <a:spcPts val="30"/>
              </a:spcBef>
              <a:tabLst>
                <a:tab pos="183356" algn="l"/>
                <a:tab pos="211931" algn="l"/>
                <a:tab pos="2141935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CTU                                       	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Timor Leste 2015 </a:t>
            </a:r>
          </a:p>
          <a:p>
            <a:pPr marL="1191" lvl="1">
              <a:spcBef>
                <a:spcPts val="30"/>
              </a:spcBef>
              <a:tabLst>
                <a:tab pos="183356" algn="l"/>
                <a:tab pos="211931" algn="l"/>
                <a:tab pos="2141935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CTS APN &amp; CTU                   	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Timor Leste 2017  </a:t>
            </a:r>
          </a:p>
          <a:p>
            <a:pPr marL="172641" lvl="1" indent="-171450">
              <a:spcBef>
                <a:spcPts val="30"/>
              </a:spcBef>
              <a:buFont typeface="Webdings" panose="05030102010509060703" pitchFamily="18" charset="2"/>
              <a:buChar char="4"/>
              <a:tabLst>
                <a:tab pos="183356" algn="l"/>
                <a:tab pos="211931" algn="l"/>
                <a:tab pos="2141935" algn="l"/>
              </a:tabLst>
              <a:defRPr/>
            </a:pP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Essesnsial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New  Born Care 	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  <a:sym typeface="Webdings"/>
              </a:rPr>
              <a:t> 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Timor Leste 2019 </a:t>
            </a:r>
          </a:p>
          <a:p>
            <a:pPr marL="1191" lvl="1">
              <a:spcBef>
                <a:spcPts val="30"/>
              </a:spcBef>
              <a:tabLst>
                <a:tab pos="183356" algn="l"/>
                <a:tab pos="211931" algn="l"/>
                <a:tab pos="2141935" algn="l"/>
              </a:tabLst>
              <a:defRPr/>
            </a:pPr>
            <a:endParaRPr lang="en-US" sz="1200" b="1" dirty="0">
              <a:solidFill>
                <a:schemeClr val="bg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Round Diagonal Corner Rectangle 3">
            <a:extLst>
              <a:ext uri="{FF2B5EF4-FFF2-40B4-BE49-F238E27FC236}">
                <a16:creationId xmlns:a16="http://schemas.microsoft.com/office/drawing/2014/main" id="{3E335448-BCBF-94EE-8793-E4E0DCE445DB}"/>
              </a:ext>
            </a:extLst>
          </p:cNvPr>
          <p:cNvSpPr/>
          <p:nvPr/>
        </p:nvSpPr>
        <p:spPr>
          <a:xfrm>
            <a:off x="3762375" y="5019261"/>
            <a:ext cx="8429625" cy="1861929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283494" algn="l"/>
                <a:tab pos="1459706" algn="l"/>
              </a:tabLst>
              <a:defRPr/>
            </a:pPr>
            <a:r>
              <a:rPr lang="en-US" sz="1600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SAAT INI</a:t>
            </a:r>
            <a:r>
              <a:rPr lang="en-US" sz="1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2024 :</a:t>
            </a:r>
            <a:r>
              <a:rPr lang="id-ID" sz="1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 </a:t>
            </a:r>
            <a:r>
              <a:rPr lang="en-US" sz="1600" b="1" dirty="0">
                <a:latin typeface="+mj-lt"/>
                <a:cs typeface="Times New Roman" panose="02020603050405020304" pitchFamily="18" charset="0"/>
              </a:rPr>
              <a:t>	</a:t>
            </a:r>
          </a:p>
          <a:p>
            <a:pPr>
              <a:buFont typeface="Wingdings" panose="05000000000000000000" pitchFamily="2" charset="2"/>
              <a:buChar char="Ø"/>
              <a:tabLst>
                <a:tab pos="1283494" algn="l"/>
                <a:tab pos="1459706" algn="l"/>
              </a:tabLst>
              <a:defRPr/>
            </a:pP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Dosen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tdk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tetap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S1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Kebidanan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: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Stikes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Budi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Kemuliaan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Stikes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MRH &amp;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Stikes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Pelita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Ilmu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  <a:tabLst>
                <a:tab pos="1283494" algn="l"/>
                <a:tab pos="1459706" algn="l"/>
              </a:tabLst>
              <a:defRPr/>
            </a:pP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Majelis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Pertimbangan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Etik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Bidan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(MPEB)  PP IBI   </a:t>
            </a:r>
          </a:p>
          <a:p>
            <a:pPr>
              <a:buFont typeface="Wingdings" panose="05000000000000000000" pitchFamily="2" charset="2"/>
              <a:buChar char="Ø"/>
              <a:tabLst>
                <a:tab pos="1283494" algn="l"/>
                <a:tab pos="1459706" algn="l"/>
              </a:tabLst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Wakil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Ketua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&amp; Advance Trainer P2KT JAKARTA  - JNPK </a:t>
            </a:r>
          </a:p>
          <a:p>
            <a:pPr>
              <a:buFont typeface="Wingdings" panose="05000000000000000000" pitchFamily="2" charset="2"/>
              <a:buChar char="Ø"/>
              <a:tabLst>
                <a:tab pos="1283494" algn="l"/>
                <a:tab pos="1459706" algn="l"/>
              </a:tabLst>
              <a:defRPr/>
            </a:pP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Sekretaris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Dewan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Kehormatan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Kongres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Advokat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Indonesia (KAI) DPD </a:t>
            </a:r>
            <a:r>
              <a:rPr lang="en-US" sz="1600" b="1">
                <a:solidFill>
                  <a:schemeClr val="bg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DKI –JAKPUS </a:t>
            </a:r>
            <a:endParaRPr lang="en-US" sz="1600" b="1" dirty="0">
              <a:solidFill>
                <a:schemeClr val="bg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37EFF-CF38-5329-6F03-A88F490EF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B0D79221-F69E-8366-839B-442A27D52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A704CFA-00F0-F559-B498-943831234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53275A-CCDE-2AB4-34EB-ED799AC06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945" y="2247585"/>
            <a:ext cx="10349017" cy="3468035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DAMPAK ABORSI 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TERHADAP KESEHATAN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REPRODUKSI PEREMPUAN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B3E73B3-9A4C-F36E-E687-035582635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BB1091-52A6-7512-358A-F523DC27CB2D}"/>
              </a:ext>
            </a:extLst>
          </p:cNvPr>
          <p:cNvSpPr/>
          <p:nvPr/>
        </p:nvSpPr>
        <p:spPr>
          <a:xfrm>
            <a:off x="1057618" y="5394298"/>
            <a:ext cx="10365344" cy="792088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id-ID" sz="2800" b="1" dirty="0"/>
              <a:t>                             Dr.Heru Herdiawati,SST,SH,MH.</a:t>
            </a:r>
            <a:endParaRPr lang="en-US" sz="2800" b="1" dirty="0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FC1A3BB4-71E5-79F2-1992-8342CAE28A6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4746" y="548639"/>
            <a:ext cx="2182507" cy="192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0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2797F-CB43-77FA-374B-DF48A9866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7C9165-8282-7E1C-A4AE-4BE00E906A65}"/>
              </a:ext>
            </a:extLst>
          </p:cNvPr>
          <p:cNvSpPr/>
          <p:nvPr/>
        </p:nvSpPr>
        <p:spPr>
          <a:xfrm>
            <a:off x="1278467" y="1295264"/>
            <a:ext cx="10727267" cy="926318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1"/>
                </a:solidFill>
              </a:rPr>
              <a:t>OVERVIEW IKATAN BIDAN INDONESIA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BAEE59-CBB0-607A-35FE-A4CFF172EB2D}"/>
              </a:ext>
            </a:extLst>
          </p:cNvPr>
          <p:cNvSpPr/>
          <p:nvPr/>
        </p:nvSpPr>
        <p:spPr>
          <a:xfrm>
            <a:off x="1278467" y="2371025"/>
            <a:ext cx="10727266" cy="99227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2800" b="1" dirty="0"/>
              <a:t>DEFINISI ABORSI DAN JENIS ABORSI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FAB127-E4F9-3206-45CE-50B873EBF3C2}"/>
              </a:ext>
            </a:extLst>
          </p:cNvPr>
          <p:cNvSpPr/>
          <p:nvPr/>
        </p:nvSpPr>
        <p:spPr>
          <a:xfrm>
            <a:off x="1259762" y="3553086"/>
            <a:ext cx="10727265" cy="936803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2800" b="1" dirty="0"/>
              <a:t>ETIKA DAN HUKUM ABORSI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6237E9F-51B0-9855-076C-D3EE1202BB19}"/>
              </a:ext>
            </a:extLst>
          </p:cNvPr>
          <p:cNvSpPr txBox="1">
            <a:spLocks noChangeArrowheads="1"/>
          </p:cNvSpPr>
          <p:nvPr/>
        </p:nvSpPr>
        <p:spPr>
          <a:xfrm>
            <a:off x="21152" y="55565"/>
            <a:ext cx="12170849" cy="944562"/>
          </a:xfrm>
          <a:prstGeom prst="rect">
            <a:avLst/>
          </a:prstGeom>
          <a:solidFill>
            <a:srgbClr val="FF33CC"/>
          </a:solidFill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AU" sz="3600" dirty="0"/>
          </a:p>
          <a:p>
            <a:pPr>
              <a:lnSpc>
                <a:spcPct val="80000"/>
              </a:lnSpc>
              <a:defRPr/>
            </a:pPr>
            <a:r>
              <a:rPr lang="en-AU" sz="3600" dirty="0"/>
              <a:t>OUTLINE </a:t>
            </a:r>
            <a:r>
              <a:rPr lang="id-ID" sz="3600" dirty="0"/>
              <a:t>PAPARAN </a:t>
            </a:r>
            <a:r>
              <a:rPr lang="en-US" sz="3600" dirty="0"/>
              <a:t> </a:t>
            </a:r>
            <a:endParaRPr lang="id-ID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D272A26-07BF-3C92-CB21-C1A632BE9D23}"/>
              </a:ext>
            </a:extLst>
          </p:cNvPr>
          <p:cNvSpPr txBox="1">
            <a:spLocks noChangeArrowheads="1"/>
          </p:cNvSpPr>
          <p:nvPr/>
        </p:nvSpPr>
        <p:spPr>
          <a:xfrm>
            <a:off x="175737" y="1357138"/>
            <a:ext cx="827564" cy="792088"/>
          </a:xfrm>
          <a:prstGeom prst="rect">
            <a:avLst/>
          </a:prstGeom>
          <a:solidFill>
            <a:srgbClr val="FF33CC"/>
          </a:solidFill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</a:t>
            </a:r>
            <a:br>
              <a:rPr lang="id-ID" sz="3600" b="1" dirty="0">
                <a:latin typeface="Arial Black" pitchFamily="34" charset="0"/>
              </a:rPr>
            </a:br>
            <a:r>
              <a:rPr lang="id-ID" sz="3600" b="1" dirty="0">
                <a:latin typeface="Arial Black" pitchFamily="34" charset="0"/>
              </a:rPr>
              <a:t>1</a:t>
            </a:r>
            <a:endParaRPr lang="id-ID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1F0B068-AB87-DC2C-4195-3F97E8B01579}"/>
              </a:ext>
            </a:extLst>
          </p:cNvPr>
          <p:cNvSpPr txBox="1">
            <a:spLocks noChangeArrowheads="1"/>
          </p:cNvSpPr>
          <p:nvPr/>
        </p:nvSpPr>
        <p:spPr>
          <a:xfrm>
            <a:off x="233722" y="2497069"/>
            <a:ext cx="827565" cy="792088"/>
          </a:xfrm>
          <a:prstGeom prst="rect">
            <a:avLst/>
          </a:prstGeom>
          <a:solidFill>
            <a:srgbClr val="FF33CC"/>
          </a:solidFill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</a:t>
            </a:r>
            <a:br>
              <a:rPr lang="id-ID" sz="3600" b="1" dirty="0">
                <a:latin typeface="Arial Black" pitchFamily="34" charset="0"/>
              </a:rPr>
            </a:br>
            <a:r>
              <a:rPr lang="id-ID" sz="3600" b="1" dirty="0">
                <a:latin typeface="Arial Black" pitchFamily="34" charset="0"/>
              </a:rPr>
              <a:t>2</a:t>
            </a:r>
            <a:endParaRPr lang="id-ID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78AFE7F-15C6-19D7-B9DD-86E5360F07C1}"/>
              </a:ext>
            </a:extLst>
          </p:cNvPr>
          <p:cNvSpPr txBox="1">
            <a:spLocks noChangeArrowheads="1"/>
          </p:cNvSpPr>
          <p:nvPr/>
        </p:nvSpPr>
        <p:spPr>
          <a:xfrm>
            <a:off x="233723" y="3637001"/>
            <a:ext cx="827565" cy="792088"/>
          </a:xfrm>
          <a:prstGeom prst="rect">
            <a:avLst/>
          </a:prstGeom>
          <a:solidFill>
            <a:srgbClr val="FF33CC"/>
          </a:solidFill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3</a:t>
            </a:r>
            <a:endParaRPr lang="id-ID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BCAD3B72-B3E4-E63E-E21D-EC500183A385}"/>
              </a:ext>
            </a:extLst>
          </p:cNvPr>
          <p:cNvSpPr txBox="1">
            <a:spLocks noChangeArrowheads="1"/>
          </p:cNvSpPr>
          <p:nvPr/>
        </p:nvSpPr>
        <p:spPr>
          <a:xfrm>
            <a:off x="240712" y="4708774"/>
            <a:ext cx="827565" cy="792088"/>
          </a:xfrm>
          <a:prstGeom prst="rect">
            <a:avLst/>
          </a:prstGeom>
          <a:solidFill>
            <a:srgbClr val="FF33CC"/>
          </a:solidFill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4</a:t>
            </a:r>
            <a:endParaRPr lang="id-ID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43120-3C54-F5F1-84D7-64F2EA787407}"/>
              </a:ext>
            </a:extLst>
          </p:cNvPr>
          <p:cNvSpPr/>
          <p:nvPr/>
        </p:nvSpPr>
        <p:spPr>
          <a:xfrm>
            <a:off x="1259761" y="4636416"/>
            <a:ext cx="10727265" cy="936803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r>
              <a:rPr lang="en-AU" sz="2800" dirty="0"/>
              <a:t>  DAMPAK ABORSI TERHADAP KESEHATAN REPRODUKSI PEREMPUAN</a:t>
            </a:r>
            <a:endParaRPr lang="en-AU" sz="2800" b="1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DB0D016-6FE0-C259-5D43-52EED719B1E6}"/>
              </a:ext>
            </a:extLst>
          </p:cNvPr>
          <p:cNvSpPr txBox="1">
            <a:spLocks noChangeArrowheads="1"/>
          </p:cNvSpPr>
          <p:nvPr/>
        </p:nvSpPr>
        <p:spPr>
          <a:xfrm>
            <a:off x="233721" y="5780547"/>
            <a:ext cx="827565" cy="792088"/>
          </a:xfrm>
          <a:prstGeom prst="rect">
            <a:avLst/>
          </a:prstGeom>
          <a:solidFill>
            <a:srgbClr val="FF33CC"/>
          </a:solidFill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</a:t>
            </a:r>
            <a:r>
              <a:rPr lang="en-US" sz="3600" b="1" dirty="0">
                <a:latin typeface="Arial Black" pitchFamily="34" charset="0"/>
              </a:rPr>
              <a:t>5</a:t>
            </a:r>
            <a:endParaRPr lang="id-ID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413499-4746-BAC0-2990-CE8E74D21ECC}"/>
              </a:ext>
            </a:extLst>
          </p:cNvPr>
          <p:cNvSpPr/>
          <p:nvPr/>
        </p:nvSpPr>
        <p:spPr>
          <a:xfrm>
            <a:off x="1278468" y="5732287"/>
            <a:ext cx="10727265" cy="936803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r>
              <a:rPr lang="en-AU" sz="2800" dirty="0"/>
              <a:t>   </a:t>
            </a:r>
            <a:r>
              <a:rPr lang="en-AU" sz="2800" b="1" dirty="0"/>
              <a:t>PENUTUP DAN DISKUSI </a:t>
            </a:r>
          </a:p>
        </p:txBody>
      </p:sp>
    </p:spTree>
    <p:extLst>
      <p:ext uri="{BB962C8B-B14F-4D97-AF65-F5344CB8AC3E}">
        <p14:creationId xmlns:p14="http://schemas.microsoft.com/office/powerpoint/2010/main" val="92317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an 46"/>
          <p:cNvSpPr/>
          <p:nvPr/>
        </p:nvSpPr>
        <p:spPr>
          <a:xfrm rot="5400000">
            <a:off x="727275" y="1746846"/>
            <a:ext cx="1425179" cy="2879725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0" y="5831682"/>
            <a:ext cx="12192000" cy="98822"/>
          </a:xfrm>
          <a:prstGeom prst="rect">
            <a:avLst/>
          </a:prstGeom>
          <a:solidFill>
            <a:srgbClr val="C9D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5955507"/>
            <a:ext cx="12192000" cy="79772"/>
          </a:xfrm>
          <a:prstGeom prst="rect">
            <a:avLst/>
          </a:prstGeom>
          <a:solidFill>
            <a:srgbClr val="009C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grpSp>
        <p:nvGrpSpPr>
          <p:cNvPr id="45060" name="Group 18"/>
          <p:cNvGrpSpPr>
            <a:grpSpLocks/>
          </p:cNvGrpSpPr>
          <p:nvPr/>
        </p:nvGrpSpPr>
        <p:grpSpPr bwMode="auto">
          <a:xfrm>
            <a:off x="863311" y="2201626"/>
            <a:ext cx="8413751" cy="1835944"/>
            <a:chOff x="-18179" y="1968091"/>
            <a:chExt cx="7452908" cy="2447772"/>
          </a:xfrm>
        </p:grpSpPr>
        <p:sp>
          <p:nvSpPr>
            <p:cNvPr id="11" name="Can 10"/>
            <p:cNvSpPr/>
            <p:nvPr/>
          </p:nvSpPr>
          <p:spPr>
            <a:xfrm rot="5400000">
              <a:off x="-520680" y="2470592"/>
              <a:ext cx="2447772" cy="1442770"/>
            </a:xfrm>
            <a:prstGeom prst="can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  <p:sp>
          <p:nvSpPr>
            <p:cNvPr id="18" name="Can 17"/>
            <p:cNvSpPr/>
            <p:nvPr/>
          </p:nvSpPr>
          <p:spPr>
            <a:xfrm rot="5400000">
              <a:off x="3775607" y="531331"/>
              <a:ext cx="1900119" cy="5418124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</p:grpSp>
      <p:sp>
        <p:nvSpPr>
          <p:cNvPr id="36" name="TextBox 35"/>
          <p:cNvSpPr txBox="1"/>
          <p:nvPr/>
        </p:nvSpPr>
        <p:spPr bwMode="auto">
          <a:xfrm>
            <a:off x="2412370" y="2656451"/>
            <a:ext cx="6856197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3200" b="1" dirty="0"/>
              <a:t> OVERVIEW</a:t>
            </a:r>
          </a:p>
          <a:p>
            <a:pPr algn="ctr" eaLnBrk="1" hangingPunct="1">
              <a:defRPr/>
            </a:pPr>
            <a:r>
              <a:rPr lang="en-US" sz="3200" b="1" noProof="1"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  <a:tileRect/>
                </a:gradFill>
                <a:cs typeface="Arial" pitchFamily="34" charset="0"/>
              </a:rPr>
              <a:t>IKATAN BIDAN INDONESIA</a:t>
            </a:r>
            <a:endParaRPr lang="id-ID" sz="3200" b="1" noProof="1"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5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  <a:tileRect/>
              </a:gradFill>
              <a:cs typeface="Arial" pitchFamily="34" charset="0"/>
            </a:endParaRPr>
          </a:p>
        </p:txBody>
      </p:sp>
      <p:sp>
        <p:nvSpPr>
          <p:cNvPr id="55" name="Can 54"/>
          <p:cNvSpPr/>
          <p:nvPr/>
        </p:nvSpPr>
        <p:spPr>
          <a:xfrm rot="5400000">
            <a:off x="9178929" y="2254285"/>
            <a:ext cx="1835944" cy="1816100"/>
          </a:xfrm>
          <a:prstGeom prst="can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pic>
        <p:nvPicPr>
          <p:cNvPr id="70" name="Picture 2" descr="Hasil gambar untuk data 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9915525" y="857251"/>
            <a:ext cx="2276475" cy="1471681"/>
          </a:xfrm>
          <a:prstGeom prst="rect">
            <a:avLst/>
          </a:prstGeom>
          <a:noFill/>
        </p:spPr>
      </p:pic>
      <p:pic>
        <p:nvPicPr>
          <p:cNvPr id="72" name="Picture 2" descr="Hasil gambar untuk data 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-18838" y="834112"/>
            <a:ext cx="2276475" cy="1471681"/>
          </a:xfrm>
          <a:prstGeom prst="rect">
            <a:avLst/>
          </a:prstGeom>
          <a:noFill/>
        </p:spPr>
      </p:pic>
      <p:pic>
        <p:nvPicPr>
          <p:cNvPr id="73" name="Picture 2" descr="Hasil gambar untuk data 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V="1">
            <a:off x="9915525" y="4379323"/>
            <a:ext cx="2276475" cy="1471681"/>
          </a:xfrm>
          <a:prstGeom prst="rect">
            <a:avLst/>
          </a:prstGeom>
          <a:noFill/>
        </p:spPr>
      </p:pic>
      <p:pic>
        <p:nvPicPr>
          <p:cNvPr id="74" name="Picture 2" descr="Hasil gambar untuk data 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 flipV="1">
            <a:off x="2416" y="4368712"/>
            <a:ext cx="2276475" cy="1471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1542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683574"/>
            <a:ext cx="12192000" cy="6174425"/>
          </a:xfrm>
          <a:solidFill>
            <a:srgbClr val="92D050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id-ID" sz="1800" b="1" dirty="0"/>
              <a:t>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d-ID" sz="1800" b="1" dirty="0">
                <a:solidFill>
                  <a:schemeClr val="bg1"/>
                </a:solidFill>
              </a:rPr>
              <a:t>                                                       </a:t>
            </a:r>
            <a:endParaRPr lang="id-ID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d-ID" sz="1800" b="1" dirty="0">
                <a:solidFill>
                  <a:schemeClr val="bg1"/>
                </a:solidFill>
              </a:rPr>
              <a:t>                                                </a:t>
            </a:r>
            <a:endParaRPr lang="id-ID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d-ID" sz="1800" b="1" dirty="0"/>
              <a:t>                                                  </a:t>
            </a:r>
          </a:p>
        </p:txBody>
      </p:sp>
      <p:sp>
        <p:nvSpPr>
          <p:cNvPr id="9" name="AutoShape 30"/>
          <p:cNvSpPr>
            <a:spLocks noChangeArrowheads="1"/>
          </p:cNvSpPr>
          <p:nvPr/>
        </p:nvSpPr>
        <p:spPr bwMode="auto">
          <a:xfrm>
            <a:off x="3384554" y="3453605"/>
            <a:ext cx="518615" cy="652611"/>
          </a:xfrm>
          <a:prstGeom prst="rightArrow">
            <a:avLst>
              <a:gd name="adj1" fmla="val 61269"/>
              <a:gd name="adj2" fmla="val 42939"/>
            </a:avLst>
          </a:prstGeom>
          <a:solidFill>
            <a:srgbClr val="00B05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7971" tIns="0" rIns="48986" bIns="0" anchor="ctr"/>
          <a:lstStyle/>
          <a:p>
            <a:pPr algn="dist" eaLnBrk="0" hangingPunct="0">
              <a:spcBef>
                <a:spcPts val="214"/>
              </a:spcBef>
              <a:defRPr/>
            </a:pPr>
            <a:endParaRPr lang="en-US" sz="1048" b="1" dirty="0">
              <a:solidFill>
                <a:schemeClr val="hlink"/>
              </a:solidFill>
              <a:latin typeface="Bell MT" pitchFamily="18" charset="0"/>
              <a:ea typeface="굴림" pitchFamily="34" charset="-127"/>
            </a:endParaRPr>
          </a:p>
          <a:p>
            <a:pPr algn="dist" eaLnBrk="0" hangingPunct="0">
              <a:spcBef>
                <a:spcPts val="214"/>
              </a:spcBef>
              <a:defRPr/>
            </a:pPr>
            <a:endParaRPr lang="en-US" sz="1048" b="1" dirty="0">
              <a:solidFill>
                <a:schemeClr val="hlink"/>
              </a:solidFill>
              <a:latin typeface="Bell MT" pitchFamily="18" charset="0"/>
              <a:ea typeface="굴림" pitchFamily="34" charset="-127"/>
            </a:endParaRPr>
          </a:p>
          <a:p>
            <a:pPr algn="dist" eaLnBrk="0" hangingPunct="0">
              <a:spcBef>
                <a:spcPts val="214"/>
              </a:spcBef>
              <a:defRPr/>
            </a:pPr>
            <a:endParaRPr lang="en-US" sz="1048" b="1" dirty="0">
              <a:solidFill>
                <a:schemeClr val="hlink"/>
              </a:solidFill>
              <a:latin typeface="Bell MT" pitchFamily="18" charset="0"/>
              <a:ea typeface="굴림" pitchFamily="34" charset="-127"/>
            </a:endParaRPr>
          </a:p>
          <a:p>
            <a:pPr algn="dist" eaLnBrk="0" hangingPunct="0">
              <a:spcBef>
                <a:spcPts val="214"/>
              </a:spcBef>
              <a:defRPr/>
            </a:pPr>
            <a:endParaRPr lang="en-US" sz="1048" b="1" dirty="0">
              <a:solidFill>
                <a:schemeClr val="hlink"/>
              </a:solidFill>
              <a:latin typeface="Bell MT" pitchFamily="18" charset="0"/>
              <a:ea typeface="굴림" pitchFamily="34" charset="-127"/>
            </a:endParaRPr>
          </a:p>
          <a:p>
            <a:pPr algn="dist" eaLnBrk="0" hangingPunct="0">
              <a:spcBef>
                <a:spcPts val="214"/>
              </a:spcBef>
              <a:defRPr/>
            </a:pPr>
            <a:endParaRPr lang="en-US" sz="1048" b="1" dirty="0">
              <a:solidFill>
                <a:schemeClr val="hlink"/>
              </a:solidFill>
              <a:latin typeface="Bell MT" pitchFamily="18" charset="0"/>
              <a:ea typeface="굴림" pitchFamily="34" charset="-127"/>
            </a:endParaRPr>
          </a:p>
          <a:p>
            <a:pPr algn="dist" eaLnBrk="0" hangingPunct="0">
              <a:spcBef>
                <a:spcPts val="214"/>
              </a:spcBef>
              <a:defRPr/>
            </a:pPr>
            <a:endParaRPr lang="en-US" sz="1048" b="1" dirty="0">
              <a:solidFill>
                <a:schemeClr val="hlink"/>
              </a:solidFill>
              <a:latin typeface="Bell MT" pitchFamily="18" charset="0"/>
              <a:ea typeface="굴림" pitchFamily="34" charset="-127"/>
            </a:endParaRPr>
          </a:p>
          <a:p>
            <a:pPr algn="dist" eaLnBrk="0" hangingPunct="0">
              <a:spcBef>
                <a:spcPts val="214"/>
              </a:spcBef>
              <a:defRPr/>
            </a:pPr>
            <a:endParaRPr lang="en-US" sz="1048" b="1" dirty="0">
              <a:solidFill>
                <a:schemeClr val="hlink"/>
              </a:solidFill>
              <a:latin typeface="Bell MT" pitchFamily="18" charset="0"/>
              <a:ea typeface="굴림" pitchFamily="34" charset="-127"/>
            </a:endParaRPr>
          </a:p>
          <a:p>
            <a:pPr algn="dist" eaLnBrk="0" hangingPunct="0">
              <a:spcBef>
                <a:spcPts val="214"/>
              </a:spcBef>
              <a:defRPr/>
            </a:pPr>
            <a:endParaRPr lang="en-US" sz="1048" b="1" dirty="0">
              <a:solidFill>
                <a:schemeClr val="hlink"/>
              </a:solidFill>
              <a:latin typeface="Bell MT" pitchFamily="18" charset="0"/>
              <a:ea typeface="굴림" pitchFamily="34" charset="-127"/>
            </a:endParaRPr>
          </a:p>
          <a:p>
            <a:pPr algn="dist" eaLnBrk="0" hangingPunct="0">
              <a:spcBef>
                <a:spcPts val="214"/>
              </a:spcBef>
              <a:defRPr/>
            </a:pPr>
            <a:endParaRPr lang="en-NZ" sz="1048" b="1" dirty="0">
              <a:solidFill>
                <a:schemeClr val="hlink"/>
              </a:solidFill>
              <a:latin typeface="Bell MT" pitchFamily="18" charset="0"/>
              <a:ea typeface="굴림" pitchFamily="34" charset="-127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165" y="665324"/>
            <a:ext cx="3448050" cy="619267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36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36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36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id-ID" sz="3600" b="1" spc="-15" dirty="0">
                <a:latin typeface="Calibri"/>
                <a:cs typeface="Calibri"/>
              </a:rPr>
              <a:t> </a:t>
            </a:r>
            <a:endParaRPr lang="id-ID" sz="3600" dirty="0">
              <a:latin typeface="Calibri"/>
              <a:cs typeface="Calibri"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" y="-32174"/>
            <a:ext cx="12170834" cy="715749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 fontScale="90000"/>
          </a:bodyPr>
          <a:lstStyle/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</a:t>
            </a:r>
            <a:br>
              <a:rPr lang="id-ID" sz="3600" b="1" dirty="0">
                <a:latin typeface="Arial Black" pitchFamily="34" charset="0"/>
              </a:rPr>
            </a:br>
            <a:r>
              <a:rPr lang="id-ID" sz="3600" b="1" dirty="0">
                <a:latin typeface="Arial Black" pitchFamily="34" charset="0"/>
              </a:rPr>
              <a:t>                </a:t>
            </a:r>
            <a:br>
              <a:rPr lang="id-ID" sz="3600" b="1" dirty="0">
                <a:latin typeface="Arial Black" pitchFamily="34" charset="0"/>
              </a:rPr>
            </a:br>
            <a:r>
              <a:rPr lang="id-ID" sz="3600" b="1" dirty="0">
                <a:latin typeface="Arial Black" pitchFamily="34" charset="0"/>
              </a:rPr>
              <a:t>                                 </a:t>
            </a:r>
            <a:br>
              <a:rPr lang="en-US" sz="3600" b="1" dirty="0">
                <a:latin typeface="Arial Black" pitchFamily="34" charset="0"/>
              </a:rPr>
            </a:br>
            <a:r>
              <a:rPr lang="en-US" sz="3600" b="1" dirty="0">
                <a:latin typeface="Arial Black" pitchFamily="34" charset="0"/>
              </a:rPr>
              <a:t>                                 </a:t>
            </a:r>
            <a:r>
              <a:rPr lang="id-ID" sz="3600" b="1" dirty="0">
                <a:latin typeface="Arial" panose="020B0604020202020204" pitchFamily="34" charset="0"/>
                <a:cs typeface="Arial" panose="020B0604020202020204" pitchFamily="34" charset="0"/>
              </a:rPr>
              <a:t>OVERVIEW </a:t>
            </a:r>
            <a:r>
              <a:rPr lang="id-ID" sz="4000" b="1" dirty="0">
                <a:latin typeface="Arial Black" pitchFamily="34" charset="0"/>
              </a:rPr>
              <a:t>  </a:t>
            </a:r>
            <a:br>
              <a:rPr lang="id-ID" sz="4000" b="1" dirty="0"/>
            </a:br>
            <a:br>
              <a:rPr lang="id-ID" sz="4000" b="1" dirty="0">
                <a:latin typeface="Arial Black" pitchFamily="34" charset="0"/>
              </a:rPr>
            </a:br>
            <a:endParaRPr lang="id-ID" sz="4000" dirty="0">
              <a:latin typeface="Calibri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2792" y="683573"/>
            <a:ext cx="8146640" cy="6174425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id-ID" sz="2800" b="1" spc="-15" dirty="0">
                <a:latin typeface="Calibri"/>
                <a:cs typeface="Calibri"/>
              </a:rPr>
              <a:t> </a:t>
            </a:r>
            <a:endParaRPr lang="en-US" sz="2800" b="1" spc="-15" dirty="0">
              <a:latin typeface="Calibri"/>
              <a:cs typeface="Calibri"/>
            </a:endParaRPr>
          </a:p>
          <a:p>
            <a:pPr marL="469265" indent="-457200">
              <a:spcBef>
                <a:spcPts val="819"/>
              </a:spcBef>
              <a:buFont typeface="Wingdings" panose="05000000000000000000" pitchFamily="2" charset="2"/>
              <a:buChar char="Ø"/>
              <a:tabLst>
                <a:tab pos="527685" algn="l"/>
                <a:tab pos="528320" algn="l"/>
              </a:tabLst>
            </a:pP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PP IBI BERADA DI IBUKOTA -&gt; JAKARTA</a:t>
            </a:r>
          </a:p>
          <a:p>
            <a:pPr marL="354965" indent="-342900">
              <a:spcBef>
                <a:spcPts val="819"/>
              </a:spcBef>
              <a:buFont typeface="Wingdings" panose="05000000000000000000" pitchFamily="2" charset="2"/>
              <a:buChar char="Ø"/>
              <a:tabLst>
                <a:tab pos="527685" algn="l"/>
                <a:tab pos="528320" algn="l"/>
              </a:tabLst>
            </a:pP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 PD IBI DISELURUH PROVINSI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(34+4)</a:t>
            </a: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400" b="1" spc="-15" dirty="0">
                <a:latin typeface="Arial" panose="020B0604020202020204" pitchFamily="34" charset="0"/>
                <a:cs typeface="Arial" panose="020B0604020202020204" pitchFamily="34" charset="0"/>
              </a:rPr>
              <a:t>Papua Selatan : </a:t>
            </a:r>
            <a:r>
              <a:rPr lang="en-US" sz="1400" b="1" spc="-15" dirty="0" err="1">
                <a:latin typeface="Arial" panose="020B0604020202020204" pitchFamily="34" charset="0"/>
                <a:cs typeface="Arial" panose="020B0604020202020204" pitchFamily="34" charset="0"/>
              </a:rPr>
              <a:t>ibukota</a:t>
            </a:r>
            <a:r>
              <a:rPr lang="en-US" sz="1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-15" dirty="0" err="1">
                <a:latin typeface="Arial" panose="020B0604020202020204" pitchFamily="34" charset="0"/>
                <a:cs typeface="Arial" panose="020B0604020202020204" pitchFamily="34" charset="0"/>
              </a:rPr>
              <a:t>Marauke</a:t>
            </a:r>
            <a:endParaRPr lang="en-US" sz="1400" b="1" spc="-1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sz="1400" b="1" spc="-15" dirty="0">
                <a:latin typeface="Arial" panose="020B0604020202020204" pitchFamily="34" charset="0"/>
                <a:cs typeface="Arial" panose="020B0604020202020204" pitchFamily="34" charset="0"/>
              </a:rPr>
              <a:t>           Papua Tengah : </a:t>
            </a:r>
            <a:r>
              <a:rPr lang="en-US" sz="1400" b="1" spc="-15" dirty="0" err="1">
                <a:latin typeface="Arial" panose="020B0604020202020204" pitchFamily="34" charset="0"/>
                <a:cs typeface="Arial" panose="020B0604020202020204" pitchFamily="34" charset="0"/>
              </a:rPr>
              <a:t>Ibukota</a:t>
            </a:r>
            <a:r>
              <a:rPr lang="en-US" sz="1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-15" dirty="0" err="1">
                <a:latin typeface="Arial" panose="020B0604020202020204" pitchFamily="34" charset="0"/>
                <a:cs typeface="Arial" panose="020B0604020202020204" pitchFamily="34" charset="0"/>
              </a:rPr>
              <a:t>Nabire</a:t>
            </a:r>
            <a:endParaRPr lang="en-US" sz="1400" b="1" spc="-1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sz="1400" b="1" spc="-15" dirty="0">
                <a:latin typeface="Arial" panose="020B0604020202020204" pitchFamily="34" charset="0"/>
                <a:cs typeface="Arial" panose="020B0604020202020204" pitchFamily="34" charset="0"/>
              </a:rPr>
              <a:t>           Papua </a:t>
            </a:r>
            <a:r>
              <a:rPr lang="en-US" sz="1400" b="1" spc="-15" dirty="0" err="1">
                <a:latin typeface="Arial" panose="020B0604020202020204" pitchFamily="34" charset="0"/>
                <a:cs typeface="Arial" panose="020B0604020202020204" pitchFamily="34" charset="0"/>
              </a:rPr>
              <a:t>Pegunungan</a:t>
            </a:r>
            <a:r>
              <a:rPr lang="en-US" sz="1400" b="1" spc="-15" dirty="0">
                <a:latin typeface="Arial" panose="020B0604020202020204" pitchFamily="34" charset="0"/>
                <a:cs typeface="Arial" panose="020B0604020202020204" pitchFamily="34" charset="0"/>
              </a:rPr>
              <a:t> : Ibu </a:t>
            </a:r>
            <a:r>
              <a:rPr lang="en-US" sz="1400" b="1" spc="-15" dirty="0" err="1">
                <a:latin typeface="Arial" panose="020B0604020202020204" pitchFamily="34" charset="0"/>
                <a:cs typeface="Arial" panose="020B0604020202020204" pitchFamily="34" charset="0"/>
              </a:rPr>
              <a:t>kota</a:t>
            </a:r>
            <a:r>
              <a:rPr lang="en-US" sz="1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-15" dirty="0" err="1">
                <a:latin typeface="Arial" panose="020B0604020202020204" pitchFamily="34" charset="0"/>
                <a:cs typeface="Arial" panose="020B0604020202020204" pitchFamily="34" charset="0"/>
              </a:rPr>
              <a:t>Jayawijaya</a:t>
            </a:r>
            <a:endParaRPr lang="en-US" sz="1400" b="1" spc="-1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sz="1400" b="1" spc="-15" dirty="0">
                <a:latin typeface="Arial" panose="020B0604020202020204" pitchFamily="34" charset="0"/>
                <a:cs typeface="Arial" panose="020B0604020202020204" pitchFamily="34" charset="0"/>
              </a:rPr>
              <a:t>           Papua Barat </a:t>
            </a:r>
            <a:r>
              <a:rPr lang="en-US" sz="1400" b="1" spc="-15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endParaRPr lang="id-ID" sz="1400" b="1" spc="-1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7815" indent="-285750">
              <a:spcBef>
                <a:spcPts val="819"/>
              </a:spcBef>
              <a:buFont typeface="Wingdings" panose="05000000000000000000" pitchFamily="2" charset="2"/>
              <a:buChar char="Ø"/>
              <a:tabLst>
                <a:tab pos="527685" algn="l"/>
                <a:tab pos="528320" algn="l"/>
              </a:tabLst>
            </a:pP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514 PC IBI BERADA DIKABUPATEN/KOTA  </a:t>
            </a:r>
          </a:p>
          <a:p>
            <a:pPr marL="297815" indent="-285750">
              <a:spcBef>
                <a:spcPts val="819"/>
              </a:spcBef>
              <a:buFont typeface="Wingdings" panose="05000000000000000000" pitchFamily="2" charset="2"/>
              <a:buChar char="Ø"/>
              <a:tabLst>
                <a:tab pos="527685" algn="l"/>
                <a:tab pos="528320" algn="l"/>
              </a:tabLst>
            </a:pP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 5141</a:t>
            </a: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 PR BERADA DI KECAMATAN/INSTANSI YANKES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INSTITUSI </a:t>
            </a:r>
            <a:endParaRPr lang="id-ID" b="1" spc="-1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        P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NDIDIK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</a:p>
          <a:p>
            <a:pPr marL="297815" indent="-285750">
              <a:spcBef>
                <a:spcPts val="819"/>
              </a:spcBef>
              <a:buFont typeface="Wingdings" panose="05000000000000000000" pitchFamily="2" charset="2"/>
              <a:buChar char="Ø"/>
              <a:tabLst>
                <a:tab pos="527685" algn="l"/>
                <a:tab pos="528320" algn="l"/>
              </a:tabLst>
            </a:pP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d-ID" b="1" spc="-15" dirty="0">
                <a:latin typeface="Arial" panose="020B0604020202020204" pitchFamily="34" charset="0"/>
                <a:cs typeface="Arial" panose="020B0604020202020204" pitchFamily="34" charset="0"/>
              </a:rPr>
              <a:t>JUMLAH ANGGOTA AKTIF </a:t>
            </a:r>
            <a:r>
              <a:rPr lang="en-US" b="1" spc="-17" dirty="0">
                <a:latin typeface="Arial" panose="020B0604020202020204" pitchFamily="34" charset="0"/>
                <a:cs typeface="Arial" panose="020B0604020202020204" pitchFamily="34" charset="0"/>
              </a:rPr>
              <a:t>399,993</a:t>
            </a:r>
            <a:r>
              <a:rPr lang="id-ID" b="1" spc="-17" dirty="0">
                <a:latin typeface="Arial" panose="020B0604020202020204" pitchFamily="34" charset="0"/>
                <a:cs typeface="Arial" panose="020B0604020202020204" pitchFamily="34" charset="0"/>
              </a:rPr>
              <a:t> (KTA </a:t>
            </a:r>
            <a:r>
              <a:rPr lang="en-US" b="1" spc="-17" dirty="0">
                <a:latin typeface="Arial" panose="020B0604020202020204" pitchFamily="34" charset="0"/>
                <a:cs typeface="Arial" panose="020B0604020202020204" pitchFamily="34" charset="0"/>
              </a:rPr>
              <a:t>/XII/2024)</a:t>
            </a:r>
          </a:p>
          <a:p>
            <a:pPr algn="ctr">
              <a:lnSpc>
                <a:spcPts val="2865"/>
              </a:lnSpc>
              <a:spcBef>
                <a:spcPts val="100"/>
              </a:spcBef>
            </a:pPr>
            <a:endParaRPr lang="en-US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BIDAN BERHIMPUN DALAM SATU WADAH </a:t>
            </a:r>
          </a:p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  ORGANISASI PROFESI BIDAN</a:t>
            </a:r>
          </a:p>
          <a:p>
            <a:pPr algn="ctr">
              <a:lnSpc>
                <a:spcPts val="2865"/>
              </a:lnSpc>
              <a:spcBef>
                <a:spcPts val="100"/>
              </a:spcBef>
            </a:pPr>
            <a:endParaRPr lang="en-US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  “ IKATAN BIDAN INDONESIA “ </a:t>
            </a:r>
          </a:p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( IBI 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3565" indent="-571500">
              <a:spcBef>
                <a:spcPts val="819"/>
              </a:spcBef>
              <a:buFont typeface="Wingdings" pitchFamily="2" charset="2"/>
              <a:buChar char="Ø"/>
              <a:tabLst>
                <a:tab pos="527685" algn="l"/>
                <a:tab pos="528320" algn="l"/>
              </a:tabLst>
            </a:pPr>
            <a:endParaRPr lang="en-US" sz="2400" b="1" spc="-17" dirty="0">
              <a:latin typeface="Calibri"/>
              <a:cs typeface="Calibri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F2998636-2E7F-4616-AB31-78FAD8FB0A00}"/>
              </a:ext>
            </a:extLst>
          </p:cNvPr>
          <p:cNvSpPr txBox="1"/>
          <p:nvPr/>
        </p:nvSpPr>
        <p:spPr>
          <a:xfrm>
            <a:off x="1251128" y="6464873"/>
            <a:ext cx="13322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 err="1">
                <a:solidFill>
                  <a:srgbClr val="888888"/>
                </a:solidFill>
                <a:latin typeface="Bookman Uralic"/>
                <a:cs typeface="Bookman Uralic"/>
              </a:rPr>
              <a:t>Wati</a:t>
            </a:r>
            <a:r>
              <a:rPr lang="en-US" sz="1200" dirty="0">
                <a:solidFill>
                  <a:srgbClr val="888888"/>
                </a:solidFill>
                <a:latin typeface="Bookman Uralic"/>
                <a:cs typeface="Bookman Uralic"/>
              </a:rPr>
              <a:t> </a:t>
            </a:r>
            <a:r>
              <a:rPr lang="en-US" sz="1200" dirty="0" err="1">
                <a:solidFill>
                  <a:srgbClr val="888888"/>
                </a:solidFill>
                <a:latin typeface="Bookman Uralic"/>
                <a:cs typeface="Bookman Uralic"/>
              </a:rPr>
              <a:t>Presentasi</a:t>
            </a:r>
            <a:endParaRPr sz="1200" dirty="0">
              <a:latin typeface="Bookman Uralic"/>
              <a:cs typeface="Bookman Uralic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F0A0F431-78AC-292D-4D71-9D1D8D7CB048}"/>
              </a:ext>
            </a:extLst>
          </p:cNvPr>
          <p:cNvSpPr/>
          <p:nvPr/>
        </p:nvSpPr>
        <p:spPr>
          <a:xfrm>
            <a:off x="7879080" y="5515364"/>
            <a:ext cx="484632" cy="34410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9F8141E4-7191-8DB1-4FA5-C6ED7A66051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097" y="2488475"/>
            <a:ext cx="3057525" cy="27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87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  <p:bldP spid="13" grpId="0" animBg="1"/>
      <p:bldP spid="1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183" y="837309"/>
            <a:ext cx="12082818" cy="6020691"/>
          </a:xfrm>
          <a:solidFill>
            <a:srgbClr val="92D050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id-ID" sz="1800" b="1" dirty="0"/>
              <a:t>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d-ID" sz="1800" b="1" dirty="0">
                <a:solidFill>
                  <a:schemeClr val="bg1"/>
                </a:solidFill>
              </a:rPr>
              <a:t>                                                       </a:t>
            </a:r>
            <a:endParaRPr lang="id-ID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d-ID" sz="1800" b="1" dirty="0">
                <a:solidFill>
                  <a:schemeClr val="bg1"/>
                </a:solidFill>
              </a:rPr>
              <a:t>                                                </a:t>
            </a:r>
            <a:endParaRPr lang="id-ID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d-ID" sz="1800" b="1" dirty="0"/>
              <a:t>                                    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165" y="783543"/>
            <a:ext cx="5469407" cy="607445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en-US" sz="28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sz="2800" b="1" spc="-15" dirty="0">
                <a:latin typeface="Calibri"/>
                <a:cs typeface="Calibri"/>
              </a:rPr>
              <a:t>             </a:t>
            </a: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sz="2800" b="1" spc="-15" dirty="0">
                <a:latin typeface="Calibri"/>
                <a:cs typeface="Calibri"/>
              </a:rPr>
              <a:t>               </a:t>
            </a:r>
            <a:r>
              <a:rPr lang="en-US" sz="2400" b="1" spc="-15" dirty="0">
                <a:latin typeface="Calibri"/>
                <a:cs typeface="Calibri"/>
              </a:rPr>
              <a:t> </a:t>
            </a:r>
            <a:r>
              <a:rPr lang="id-ID" sz="2400" b="1" spc="-15" dirty="0">
                <a:latin typeface="Calibri"/>
                <a:cs typeface="Calibri"/>
              </a:rPr>
              <a:t>P</a:t>
            </a:r>
            <a:r>
              <a:rPr lang="en-US" sz="2400" b="1" spc="-15" dirty="0">
                <a:latin typeface="Calibri"/>
                <a:cs typeface="Calibri"/>
              </a:rPr>
              <a:t>ENGURUS HARIAN</a:t>
            </a: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sz="2400" b="1" spc="-15" dirty="0">
                <a:latin typeface="Calibri"/>
                <a:cs typeface="Calibri"/>
              </a:rPr>
              <a:t>             </a:t>
            </a:r>
            <a:r>
              <a:rPr lang="id-ID" sz="2400" b="1" spc="-15" dirty="0">
                <a:latin typeface="Calibri"/>
                <a:cs typeface="Calibri"/>
              </a:rPr>
              <a:t>IKATAN BIDAN INDONESIA</a:t>
            </a:r>
            <a:r>
              <a:rPr lang="en-US" sz="2400" b="1" spc="-15" dirty="0">
                <a:latin typeface="Calibri"/>
                <a:cs typeface="Calibri"/>
              </a:rPr>
              <a:t> </a:t>
            </a: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sz="2400" b="1" spc="-15" dirty="0">
                <a:latin typeface="Calibri"/>
                <a:cs typeface="Calibri"/>
              </a:rPr>
              <a:t>                 PERIODE 2023 – 2028</a:t>
            </a: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sz="2400" b="1" spc="-15" dirty="0">
                <a:latin typeface="Calibri"/>
                <a:cs typeface="Calibri"/>
              </a:rPr>
              <a:t>    </a:t>
            </a:r>
            <a:r>
              <a:rPr lang="en-US" sz="2000" b="1" spc="-15" dirty="0" err="1">
                <a:latin typeface="Calibri"/>
                <a:cs typeface="Calibri"/>
              </a:rPr>
              <a:t>Pelantikan</a:t>
            </a:r>
            <a:r>
              <a:rPr lang="en-US" sz="2000" b="1" spc="-15" dirty="0">
                <a:latin typeface="Calibri"/>
                <a:cs typeface="Calibri"/>
              </a:rPr>
              <a:t> </a:t>
            </a:r>
            <a:r>
              <a:rPr lang="en-US" sz="2000" b="1" spc="-15" dirty="0" err="1">
                <a:latin typeface="Calibri"/>
                <a:cs typeface="Calibri"/>
              </a:rPr>
              <a:t>dilaksanakan</a:t>
            </a:r>
            <a:r>
              <a:rPr lang="en-US" sz="2000" b="1" spc="-15" dirty="0">
                <a:latin typeface="Calibri"/>
                <a:cs typeface="Calibri"/>
              </a:rPr>
              <a:t> </a:t>
            </a:r>
            <a:r>
              <a:rPr lang="en-US" sz="2000" b="1" spc="-15" dirty="0" err="1">
                <a:latin typeface="Calibri"/>
                <a:cs typeface="Calibri"/>
              </a:rPr>
              <a:t>tanggal</a:t>
            </a:r>
            <a:r>
              <a:rPr lang="en-US" sz="2000" b="1" spc="-15" dirty="0">
                <a:latin typeface="Calibri"/>
                <a:cs typeface="Calibri"/>
              </a:rPr>
              <a:t> 29 Nov 2023</a:t>
            </a: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b="1" spc="-15" dirty="0">
                <a:latin typeface="Calibri"/>
                <a:cs typeface="Calibri"/>
              </a:rPr>
              <a:t>  di Gedung </a:t>
            </a:r>
            <a:r>
              <a:rPr lang="en-US" b="1" spc="-15" dirty="0" err="1">
                <a:latin typeface="Calibri"/>
                <a:cs typeface="Calibri"/>
              </a:rPr>
              <a:t>Tribrata</a:t>
            </a:r>
            <a:r>
              <a:rPr lang="en-US" b="1" spc="-15" dirty="0">
                <a:latin typeface="Calibri"/>
                <a:cs typeface="Calibri"/>
              </a:rPr>
              <a:t> Ballroom Arya  </a:t>
            </a:r>
            <a:r>
              <a:rPr lang="en-US" b="1" spc="-15" dirty="0" err="1">
                <a:latin typeface="Calibri"/>
                <a:cs typeface="Calibri"/>
              </a:rPr>
              <a:t>Kebayoran</a:t>
            </a:r>
            <a:r>
              <a:rPr lang="en-US" b="1" spc="-15" dirty="0">
                <a:latin typeface="Calibri"/>
                <a:cs typeface="Calibri"/>
              </a:rPr>
              <a:t> Jak- </a:t>
            </a:r>
            <a:r>
              <a:rPr lang="en-US" b="1" spc="-15" dirty="0" err="1">
                <a:latin typeface="Calibri"/>
                <a:cs typeface="Calibri"/>
              </a:rPr>
              <a:t>sel</a:t>
            </a:r>
            <a:endParaRPr lang="en-US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b="1" spc="-15" dirty="0">
                <a:latin typeface="Calibri"/>
                <a:cs typeface="Calibri"/>
              </a:rPr>
              <a:t>1.Ketua </a:t>
            </a:r>
            <a:r>
              <a:rPr lang="en-US" b="1" spc="-15" dirty="0" err="1">
                <a:latin typeface="Calibri"/>
                <a:cs typeface="Calibri"/>
              </a:rPr>
              <a:t>Umum</a:t>
            </a:r>
            <a:r>
              <a:rPr lang="en-US" b="1" spc="-15" dirty="0">
                <a:latin typeface="Calibri"/>
                <a:cs typeface="Calibri"/>
              </a:rPr>
              <a:t> : Dr. Ade </a:t>
            </a:r>
            <a:r>
              <a:rPr lang="en-US" b="1" spc="-15" dirty="0" err="1">
                <a:latin typeface="Calibri"/>
                <a:cs typeface="Calibri"/>
              </a:rPr>
              <a:t>Djubaedah</a:t>
            </a:r>
            <a:r>
              <a:rPr lang="en-US" b="1" spc="-15" dirty="0">
                <a:latin typeface="Calibri"/>
                <a:cs typeface="Calibri"/>
              </a:rPr>
              <a:t>, SST,MKM,MM</a:t>
            </a: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b="1" spc="-15" dirty="0">
                <a:latin typeface="Calibri"/>
                <a:cs typeface="Calibri"/>
              </a:rPr>
              <a:t>2.Sekjen             : </a:t>
            </a:r>
            <a:r>
              <a:rPr lang="en-US" b="1" spc="-15" dirty="0" err="1">
                <a:latin typeface="Calibri"/>
                <a:cs typeface="Calibri"/>
              </a:rPr>
              <a:t>Hj</a:t>
            </a:r>
            <a:r>
              <a:rPr lang="en-US" b="1" spc="-15" dirty="0">
                <a:latin typeface="Calibri"/>
                <a:cs typeface="Calibri"/>
              </a:rPr>
              <a:t> </a:t>
            </a:r>
            <a:r>
              <a:rPr lang="en-US" b="1" spc="-15" dirty="0" err="1">
                <a:latin typeface="Calibri"/>
                <a:cs typeface="Calibri"/>
              </a:rPr>
              <a:t>Herlysa,SSiT,MKM</a:t>
            </a:r>
            <a:endParaRPr lang="en-US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b="1" spc="-15" dirty="0">
                <a:latin typeface="Calibri"/>
                <a:cs typeface="Calibri"/>
              </a:rPr>
              <a:t>3.Ketua 1           : </a:t>
            </a:r>
            <a:r>
              <a:rPr lang="en-US" b="1" spc="-15" dirty="0" err="1">
                <a:latin typeface="Calibri"/>
                <a:cs typeface="Calibri"/>
              </a:rPr>
              <a:t>Nunik</a:t>
            </a:r>
            <a:r>
              <a:rPr lang="en-US" b="1" spc="-15" dirty="0">
                <a:latin typeface="Calibri"/>
                <a:cs typeface="Calibri"/>
              </a:rPr>
              <a:t> </a:t>
            </a:r>
            <a:r>
              <a:rPr lang="en-US" b="1" spc="-15" dirty="0" err="1">
                <a:latin typeface="Calibri"/>
                <a:cs typeface="Calibri"/>
              </a:rPr>
              <a:t>Endang</a:t>
            </a:r>
            <a:r>
              <a:rPr lang="en-US" b="1" spc="-15" dirty="0">
                <a:latin typeface="Calibri"/>
                <a:cs typeface="Calibri"/>
              </a:rPr>
              <a:t> </a:t>
            </a:r>
            <a:r>
              <a:rPr lang="en-US" b="1" spc="-15" dirty="0" err="1">
                <a:latin typeface="Calibri"/>
                <a:cs typeface="Calibri"/>
              </a:rPr>
              <a:t>Sunarsih</a:t>
            </a:r>
            <a:r>
              <a:rPr lang="en-US" b="1" spc="-15" dirty="0">
                <a:latin typeface="Calibri"/>
                <a:cs typeface="Calibri"/>
              </a:rPr>
              <a:t> </a:t>
            </a:r>
            <a:r>
              <a:rPr lang="en-US" b="1" spc="-15" dirty="0" err="1">
                <a:latin typeface="Calibri"/>
                <a:cs typeface="Calibri"/>
              </a:rPr>
              <a:t>SST.SH.MsC</a:t>
            </a:r>
            <a:endParaRPr lang="en-US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b="1" spc="-15" dirty="0">
                <a:latin typeface="Calibri"/>
                <a:cs typeface="Calibri"/>
              </a:rPr>
              <a:t>4.Ketua 2           : Dra </a:t>
            </a:r>
            <a:r>
              <a:rPr lang="en-US" b="1" spc="-15" dirty="0" err="1">
                <a:latin typeface="Calibri"/>
                <a:cs typeface="Calibri"/>
              </a:rPr>
              <a:t>Ropina</a:t>
            </a:r>
            <a:r>
              <a:rPr lang="en-US" b="1" spc="-15" dirty="0">
                <a:latin typeface="Calibri"/>
                <a:cs typeface="Calibri"/>
              </a:rPr>
              <a:t> </a:t>
            </a:r>
            <a:r>
              <a:rPr lang="en-US" b="1" spc="-15" dirty="0" err="1">
                <a:latin typeface="Calibri"/>
                <a:cs typeface="Calibri"/>
              </a:rPr>
              <a:t>saragih</a:t>
            </a:r>
            <a:r>
              <a:rPr lang="en-US" b="1" spc="-15" dirty="0">
                <a:latin typeface="Calibri"/>
                <a:cs typeface="Calibri"/>
              </a:rPr>
              <a:t> SST,MM</a:t>
            </a: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en-US" b="1" spc="-15" dirty="0">
                <a:latin typeface="Calibri"/>
                <a:cs typeface="Calibri"/>
              </a:rPr>
              <a:t>5.Bendahara     : Dr. Indra </a:t>
            </a:r>
            <a:r>
              <a:rPr lang="en-US" b="1" spc="-15" dirty="0" err="1">
                <a:latin typeface="Calibri"/>
                <a:cs typeface="Calibri"/>
              </a:rPr>
              <a:t>Supradewi,SKm</a:t>
            </a:r>
            <a:r>
              <a:rPr lang="en-US" b="1" spc="-15" dirty="0">
                <a:latin typeface="Calibri"/>
                <a:cs typeface="Calibri"/>
              </a:rPr>
              <a:t> ,MKM</a:t>
            </a:r>
            <a:endParaRPr lang="id-ID" sz="36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36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endParaRPr lang="id-ID" sz="3600" b="1" spc="-15" dirty="0">
              <a:latin typeface="Calibri"/>
              <a:cs typeface="Calibri"/>
            </a:endParaRPr>
          </a:p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id-ID" sz="3600" b="1" spc="-15" dirty="0">
                <a:latin typeface="Calibri"/>
                <a:cs typeface="Calibri"/>
              </a:rPr>
              <a:t> </a:t>
            </a:r>
            <a:endParaRPr lang="id-ID" sz="3600" dirty="0">
              <a:latin typeface="Calibri"/>
              <a:cs typeface="Calibri"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" y="-32174"/>
            <a:ext cx="12170833" cy="95614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 fontScale="90000"/>
          </a:bodyPr>
          <a:lstStyle/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</a:t>
            </a:r>
            <a:br>
              <a:rPr lang="id-ID" sz="3600" b="1" dirty="0">
                <a:latin typeface="Arial Black" pitchFamily="34" charset="0"/>
              </a:rPr>
            </a:br>
            <a:r>
              <a:rPr lang="id-ID" sz="3600" b="1" dirty="0">
                <a:latin typeface="Arial Black" pitchFamily="34" charset="0"/>
              </a:rPr>
              <a:t>                </a:t>
            </a:r>
            <a:br>
              <a:rPr lang="id-ID" sz="3600" b="1" dirty="0">
                <a:latin typeface="Arial Black" pitchFamily="34" charset="0"/>
              </a:rPr>
            </a:br>
            <a:r>
              <a:rPr lang="id-ID" sz="3600" b="1" dirty="0">
                <a:latin typeface="Arial Black" pitchFamily="34" charset="0"/>
              </a:rPr>
              <a:t>      </a:t>
            </a:r>
            <a:br>
              <a:rPr lang="en-US" sz="3600" b="1" dirty="0">
                <a:latin typeface="Arial Black" pitchFamily="34" charset="0"/>
              </a:rPr>
            </a:br>
            <a:r>
              <a:rPr lang="en-US" sz="3600" b="1" dirty="0">
                <a:latin typeface="Arial Black" pitchFamily="34" charset="0"/>
              </a:rPr>
              <a:t>              </a:t>
            </a:r>
            <a:r>
              <a:rPr lang="id-ID" sz="3600" b="1" dirty="0">
                <a:latin typeface="Arial Black" pitchFamily="34" charset="0"/>
              </a:rPr>
              <a:t> </a:t>
            </a:r>
            <a:r>
              <a:rPr lang="en-US" sz="2700" b="1" dirty="0">
                <a:latin typeface="Arial Black" pitchFamily="34" charset="0"/>
              </a:rPr>
              <a:t>PENGURUS PUSAT IKATAN BIDAN INDONESIA</a:t>
            </a:r>
            <a:br>
              <a:rPr lang="en-US" sz="2700" b="1" dirty="0">
                <a:latin typeface="Arial Black" pitchFamily="34" charset="0"/>
              </a:rPr>
            </a:br>
            <a:r>
              <a:rPr lang="id-ID" sz="3600" b="1" dirty="0">
                <a:latin typeface="Arial Black" pitchFamily="34" charset="0"/>
              </a:rPr>
              <a:t>   </a:t>
            </a:r>
            <a:r>
              <a:rPr lang="en-US" sz="3600" b="1" dirty="0">
                <a:latin typeface="Arial Black" pitchFamily="34" charset="0"/>
              </a:rPr>
              <a:t>        </a:t>
            </a:r>
            <a:r>
              <a:rPr lang="en-US" sz="2000" b="1" dirty="0">
                <a:latin typeface="Arial Black" pitchFamily="34" charset="0"/>
              </a:rPr>
              <a:t>HASIL KONGRES KE XVII TANGGAL 31 OKTOBER – 5 NOVEMBER 2023</a:t>
            </a:r>
            <a:br>
              <a:rPr lang="id-ID" sz="4000" b="1" dirty="0"/>
            </a:br>
            <a:br>
              <a:rPr lang="id-ID" sz="4000" b="1" dirty="0">
                <a:latin typeface="Arial Black" pitchFamily="34" charset="0"/>
              </a:rPr>
            </a:br>
            <a:endParaRPr lang="id-ID" sz="4000" dirty="0">
              <a:latin typeface="Calibri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11736" y="936223"/>
            <a:ext cx="6628968" cy="592177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12065">
              <a:spcBef>
                <a:spcPts val="819"/>
              </a:spcBef>
              <a:tabLst>
                <a:tab pos="527685" algn="l"/>
                <a:tab pos="528320" algn="l"/>
              </a:tabLst>
            </a:pPr>
            <a:r>
              <a:rPr lang="id-ID" sz="2800" b="1" spc="-15" dirty="0">
                <a:latin typeface="Calibri"/>
                <a:cs typeface="Calibri"/>
              </a:rPr>
              <a:t> </a:t>
            </a:r>
            <a:endParaRPr lang="id-ID" sz="2400" b="1" spc="-15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F2998636-2E7F-4616-AB31-78FAD8FB0A00}"/>
              </a:ext>
            </a:extLst>
          </p:cNvPr>
          <p:cNvSpPr txBox="1"/>
          <p:nvPr/>
        </p:nvSpPr>
        <p:spPr>
          <a:xfrm>
            <a:off x="1928156" y="6615419"/>
            <a:ext cx="110479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dirty="0" err="1">
                <a:latin typeface="Bookman Uralic"/>
                <a:cs typeface="Bookman Uralic"/>
              </a:rPr>
              <a:t>Wati</a:t>
            </a:r>
            <a:r>
              <a:rPr lang="en-US" sz="1200" b="1" dirty="0">
                <a:latin typeface="Bookman Uralic"/>
                <a:cs typeface="Bookman Uralic"/>
              </a:rPr>
              <a:t> </a:t>
            </a:r>
            <a:r>
              <a:rPr lang="en-US" sz="1200" b="1" dirty="0" err="1">
                <a:latin typeface="Bookman Uralic"/>
                <a:cs typeface="Bookman Uralic"/>
              </a:rPr>
              <a:t>Presentasi</a:t>
            </a:r>
            <a:endParaRPr sz="1200" b="1" dirty="0">
              <a:latin typeface="Bookman Uralic"/>
              <a:cs typeface="Bookman Uralic"/>
            </a:endParaRPr>
          </a:p>
        </p:txBody>
      </p:sp>
      <p:pic>
        <p:nvPicPr>
          <p:cNvPr id="7" name="Picture 6" descr="A collage of women's portraits&#10;&#10;Description automatically generated">
            <a:extLst>
              <a:ext uri="{FF2B5EF4-FFF2-40B4-BE49-F238E27FC236}">
                <a16:creationId xmlns:a16="http://schemas.microsoft.com/office/drawing/2014/main" id="{D866093F-6572-9903-CE45-B4AA82049D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66" t="23849" r="83765" b="58574"/>
          <a:stretch/>
        </p:blipFill>
        <p:spPr>
          <a:xfrm>
            <a:off x="7803844" y="1023617"/>
            <a:ext cx="1886135" cy="2104230"/>
          </a:xfrm>
          <a:prstGeom prst="rect">
            <a:avLst/>
          </a:prstGeom>
        </p:spPr>
      </p:pic>
      <p:pic>
        <p:nvPicPr>
          <p:cNvPr id="9" name="Picture 8" descr="A collage of women's portraits&#10;&#10;Description automatically generated">
            <a:extLst>
              <a:ext uri="{FF2B5EF4-FFF2-40B4-BE49-F238E27FC236}">
                <a16:creationId xmlns:a16="http://schemas.microsoft.com/office/drawing/2014/main" id="{DCF38D63-62C1-44AE-4C4D-03D05B104F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01" t="23939" r="64303" b="58334"/>
          <a:stretch/>
        </p:blipFill>
        <p:spPr>
          <a:xfrm>
            <a:off x="7173686" y="3838756"/>
            <a:ext cx="1590087" cy="2187767"/>
          </a:xfrm>
          <a:prstGeom prst="rect">
            <a:avLst/>
          </a:prstGeom>
        </p:spPr>
      </p:pic>
      <p:pic>
        <p:nvPicPr>
          <p:cNvPr id="11" name="Picture 10" descr="A collage of women's portraits&#10;&#10;Description automatically generated">
            <a:extLst>
              <a:ext uri="{FF2B5EF4-FFF2-40B4-BE49-F238E27FC236}">
                <a16:creationId xmlns:a16="http://schemas.microsoft.com/office/drawing/2014/main" id="{DEDBA73B-DBEC-8B04-4D7B-17E7B1C8FC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614" t="23940" r="6690" b="58333"/>
          <a:stretch/>
        </p:blipFill>
        <p:spPr>
          <a:xfrm>
            <a:off x="5652454" y="3830599"/>
            <a:ext cx="1521232" cy="2180596"/>
          </a:xfrm>
          <a:prstGeom prst="rect">
            <a:avLst/>
          </a:prstGeom>
        </p:spPr>
      </p:pic>
      <p:pic>
        <p:nvPicPr>
          <p:cNvPr id="28" name="Picture 27" descr="A collage of women's portraits&#10;&#10;Description automatically generated">
            <a:extLst>
              <a:ext uri="{FF2B5EF4-FFF2-40B4-BE49-F238E27FC236}">
                <a16:creationId xmlns:a16="http://schemas.microsoft.com/office/drawing/2014/main" id="{5932D3CE-3F08-E7A9-8733-5B89A20C45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68" t="23182" r="25994" b="58413"/>
          <a:stretch/>
        </p:blipFill>
        <p:spPr>
          <a:xfrm>
            <a:off x="10428352" y="3846554"/>
            <a:ext cx="1611170" cy="2164641"/>
          </a:xfrm>
          <a:prstGeom prst="rect">
            <a:avLst/>
          </a:prstGeom>
        </p:spPr>
      </p:pic>
      <p:pic>
        <p:nvPicPr>
          <p:cNvPr id="29" name="Picture 28" descr="A collage of women's portraits&#10;&#10;Description automatically generated">
            <a:extLst>
              <a:ext uri="{FF2B5EF4-FFF2-40B4-BE49-F238E27FC236}">
                <a16:creationId xmlns:a16="http://schemas.microsoft.com/office/drawing/2014/main" id="{BAB9CAAD-924C-0979-648D-0C7D0FC074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48" t="48786" r="64089" b="32741"/>
          <a:stretch/>
        </p:blipFill>
        <p:spPr>
          <a:xfrm>
            <a:off x="8763774" y="3840096"/>
            <a:ext cx="1664578" cy="2180595"/>
          </a:xfrm>
          <a:prstGeom prst="rect">
            <a:avLst/>
          </a:prstGeom>
        </p:spPr>
      </p:pic>
      <p:sp>
        <p:nvSpPr>
          <p:cNvPr id="59" name="Arrow: Down 58">
            <a:extLst>
              <a:ext uri="{FF2B5EF4-FFF2-40B4-BE49-F238E27FC236}">
                <a16:creationId xmlns:a16="http://schemas.microsoft.com/office/drawing/2014/main" id="{CB626BEB-82F1-99F5-9509-8D2C80844DE7}"/>
              </a:ext>
            </a:extLst>
          </p:cNvPr>
          <p:cNvSpPr/>
          <p:nvPr/>
        </p:nvSpPr>
        <p:spPr>
          <a:xfrm>
            <a:off x="2480553" y="3717676"/>
            <a:ext cx="351558" cy="20257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BDA1EC-F15F-FD41-15F3-05DD41A3FBB2}"/>
              </a:ext>
            </a:extLst>
          </p:cNvPr>
          <p:cNvSpPr/>
          <p:nvPr/>
        </p:nvSpPr>
        <p:spPr>
          <a:xfrm>
            <a:off x="7972868" y="3148302"/>
            <a:ext cx="1637673" cy="556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Ibu Ade</a:t>
            </a:r>
          </a:p>
          <a:p>
            <a:pPr algn="ctr"/>
            <a:r>
              <a:rPr lang="en-US" b="1" dirty="0" err="1">
                <a:solidFill>
                  <a:schemeClr val="bg1"/>
                </a:solidFill>
              </a:rPr>
              <a:t>Ketua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Umum</a:t>
            </a:r>
            <a:r>
              <a:rPr lang="en-US" b="1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DDF200-11ED-27D8-AA4D-2CDE18A1F0FA}"/>
              </a:ext>
            </a:extLst>
          </p:cNvPr>
          <p:cNvSpPr/>
          <p:nvPr/>
        </p:nvSpPr>
        <p:spPr>
          <a:xfrm>
            <a:off x="5705499" y="6050258"/>
            <a:ext cx="1415142" cy="699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Ibu Lisa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 err="1">
                <a:solidFill>
                  <a:schemeClr val="bg1"/>
                </a:solidFill>
              </a:rPr>
              <a:t>Sekjen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9875D5-40C3-AB7A-F0BC-9FB4D317097D}"/>
              </a:ext>
            </a:extLst>
          </p:cNvPr>
          <p:cNvSpPr/>
          <p:nvPr/>
        </p:nvSpPr>
        <p:spPr>
          <a:xfrm>
            <a:off x="7291201" y="6051295"/>
            <a:ext cx="1377205" cy="698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Ibu </a:t>
            </a:r>
            <a:r>
              <a:rPr lang="en-US" b="1" dirty="0" err="1">
                <a:solidFill>
                  <a:schemeClr val="bg1"/>
                </a:solidFill>
              </a:rPr>
              <a:t>Nunik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 err="1">
                <a:solidFill>
                  <a:schemeClr val="bg1"/>
                </a:solidFill>
              </a:rPr>
              <a:t>Ketua</a:t>
            </a:r>
            <a:r>
              <a:rPr lang="en-US" b="1" dirty="0">
                <a:solidFill>
                  <a:schemeClr val="bg1"/>
                </a:solidFill>
              </a:rPr>
              <a:t> 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24F14E-DB0D-7944-535E-96C2E4219750}"/>
              </a:ext>
            </a:extLst>
          </p:cNvPr>
          <p:cNvSpPr/>
          <p:nvPr/>
        </p:nvSpPr>
        <p:spPr>
          <a:xfrm>
            <a:off x="8937064" y="6020691"/>
            <a:ext cx="1415142" cy="738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Ibu Vina</a:t>
            </a:r>
          </a:p>
          <a:p>
            <a:pPr algn="ctr"/>
            <a:r>
              <a:rPr lang="en-US" b="1" dirty="0" err="1">
                <a:solidFill>
                  <a:schemeClr val="bg1"/>
                </a:solidFill>
              </a:rPr>
              <a:t>Ketua</a:t>
            </a:r>
            <a:r>
              <a:rPr lang="en-US" b="1" dirty="0">
                <a:solidFill>
                  <a:schemeClr val="bg1"/>
                </a:solidFill>
              </a:rPr>
              <a:t> II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35361E-72CD-44F1-41A7-B09790342877}"/>
              </a:ext>
            </a:extLst>
          </p:cNvPr>
          <p:cNvSpPr/>
          <p:nvPr/>
        </p:nvSpPr>
        <p:spPr>
          <a:xfrm>
            <a:off x="10567133" y="6011194"/>
            <a:ext cx="1377205" cy="738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Ibu Indra</a:t>
            </a:r>
          </a:p>
          <a:p>
            <a:pPr algn="ctr"/>
            <a:r>
              <a:rPr lang="en-US" b="1" dirty="0" err="1">
                <a:solidFill>
                  <a:schemeClr val="bg1"/>
                </a:solidFill>
              </a:rPr>
              <a:t>Bendahara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F00897FE-C44B-0768-F257-73FAD3F9A10F}"/>
              </a:ext>
            </a:extLst>
          </p:cNvPr>
          <p:cNvSpPr/>
          <p:nvPr/>
        </p:nvSpPr>
        <p:spPr>
          <a:xfrm flipH="1">
            <a:off x="9530400" y="3117041"/>
            <a:ext cx="629683" cy="556916"/>
          </a:xfrm>
          <a:prstGeom prst="downArrow">
            <a:avLst>
              <a:gd name="adj1" fmla="val 50000"/>
              <a:gd name="adj2" fmla="val 3952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50356F-1DBD-EF93-98F0-4B16F18F9346}"/>
              </a:ext>
            </a:extLst>
          </p:cNvPr>
          <p:cNvSpPr/>
          <p:nvPr/>
        </p:nvSpPr>
        <p:spPr>
          <a:xfrm>
            <a:off x="5917709" y="2765075"/>
            <a:ext cx="1886135" cy="3270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7B537CC0-D250-7B6B-BD22-67A96C4F238C}"/>
              </a:ext>
            </a:extLst>
          </p:cNvPr>
          <p:cNvSpPr/>
          <p:nvPr/>
        </p:nvSpPr>
        <p:spPr>
          <a:xfrm flipH="1">
            <a:off x="7375249" y="3106235"/>
            <a:ext cx="629683" cy="556916"/>
          </a:xfrm>
          <a:prstGeom prst="downArrow">
            <a:avLst>
              <a:gd name="adj1" fmla="val 50000"/>
              <a:gd name="adj2" fmla="val 3952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F6672DC2-57EE-1019-5B2D-61213EB3BA8F}"/>
              </a:ext>
            </a:extLst>
          </p:cNvPr>
          <p:cNvSpPr/>
          <p:nvPr/>
        </p:nvSpPr>
        <p:spPr>
          <a:xfrm flipH="1">
            <a:off x="5781158" y="3093662"/>
            <a:ext cx="629683" cy="556916"/>
          </a:xfrm>
          <a:prstGeom prst="downArrow">
            <a:avLst>
              <a:gd name="adj1" fmla="val 50000"/>
              <a:gd name="adj2" fmla="val 3952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FFA7AA45-621E-70A5-59B5-1B121FE3E0A8}"/>
              </a:ext>
            </a:extLst>
          </p:cNvPr>
          <p:cNvSpPr/>
          <p:nvPr/>
        </p:nvSpPr>
        <p:spPr>
          <a:xfrm flipH="1">
            <a:off x="11092192" y="3127494"/>
            <a:ext cx="629683" cy="556916"/>
          </a:xfrm>
          <a:prstGeom prst="downArrow">
            <a:avLst>
              <a:gd name="adj1" fmla="val 50000"/>
              <a:gd name="adj2" fmla="val 3952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D2D29B-D8BD-5993-1138-4DF6222D231F}"/>
              </a:ext>
            </a:extLst>
          </p:cNvPr>
          <p:cNvSpPr/>
          <p:nvPr/>
        </p:nvSpPr>
        <p:spPr>
          <a:xfrm>
            <a:off x="9699424" y="2818128"/>
            <a:ext cx="1886135" cy="3270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E35D2C01-2383-6CA7-4587-6BD20E23F49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11015" y="1022504"/>
            <a:ext cx="1548393" cy="138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51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3586F2A7-FE0F-C2E6-83A3-5E50382F4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56" y="19051"/>
            <a:ext cx="11974040" cy="652463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89260" tIns="44630" rIns="89260" bIns="44630" rtlCol="0" anchor="ctr">
            <a:normAutofit fontScale="90000"/>
          </a:bodyPr>
          <a:lstStyle/>
          <a:p>
            <a:pPr>
              <a:lnSpc>
                <a:spcPct val="80000"/>
              </a:lnSpc>
              <a:defRPr/>
            </a:pPr>
            <a:r>
              <a:rPr lang="id-ID" sz="2700" b="1" dirty="0">
                <a:latin typeface="Arial Black" pitchFamily="34" charset="0"/>
              </a:rPr>
              <a:t>                </a:t>
            </a:r>
            <a:br>
              <a:rPr lang="id-ID" sz="2700" b="1" dirty="0">
                <a:latin typeface="Arial Black" pitchFamily="34" charset="0"/>
              </a:rPr>
            </a:br>
            <a:r>
              <a:rPr lang="id-ID" sz="2700" b="1" dirty="0">
                <a:latin typeface="Arial Black" pitchFamily="34" charset="0"/>
              </a:rPr>
              <a:t>                </a:t>
            </a:r>
            <a:br>
              <a:rPr lang="id-ID" sz="2700" b="1" dirty="0">
                <a:latin typeface="Arial Black" pitchFamily="34" charset="0"/>
              </a:rPr>
            </a:br>
            <a:r>
              <a:rPr lang="id-ID" sz="2700" b="1" dirty="0">
                <a:latin typeface="Arial Black" pitchFamily="34" charset="0"/>
              </a:rPr>
              <a:t>       </a:t>
            </a:r>
            <a:r>
              <a:rPr lang="en-US" sz="2700" b="1" dirty="0">
                <a:latin typeface="Arial Black" pitchFamily="34" charset="0"/>
              </a:rPr>
              <a:t>            PENGURUS PUSAT IKATAN BIDAN INDONESIA</a:t>
            </a:r>
            <a:r>
              <a:rPr lang="id-ID" sz="2700" b="1" dirty="0">
                <a:latin typeface="Arial Black" pitchFamily="34" charset="0"/>
              </a:rPr>
              <a:t>   </a:t>
            </a:r>
            <a:br>
              <a:rPr lang="id-ID" sz="3000" b="1" dirty="0"/>
            </a:br>
            <a:br>
              <a:rPr lang="id-ID" sz="3000" b="1" dirty="0">
                <a:latin typeface="Arial Black" pitchFamily="34" charset="0"/>
              </a:rPr>
            </a:br>
            <a:endParaRPr lang="id-ID" sz="3000" dirty="0">
              <a:latin typeface="Calibri"/>
              <a:cs typeface="Calibri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532B3B1-FFA4-1C7F-668C-2700452142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06550" y="671514"/>
            <a:ext cx="9061450" cy="6262687"/>
          </a:xfrm>
          <a:solidFill>
            <a:srgbClr val="92D050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id-ID" sz="1350" b="1" dirty="0"/>
              <a:t>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id-ID" sz="1350" b="1" dirty="0">
                <a:solidFill>
                  <a:schemeClr val="bg1"/>
                </a:solidFill>
              </a:rPr>
              <a:t>                                                       </a:t>
            </a:r>
            <a:endParaRPr lang="id-ID" sz="135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id-ID" sz="1350" b="1" dirty="0">
                <a:solidFill>
                  <a:schemeClr val="bg1"/>
                </a:solidFill>
              </a:rPr>
              <a:t>                                                </a:t>
            </a:r>
            <a:endParaRPr lang="id-ID" sz="135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id-ID" sz="1350" b="1" dirty="0"/>
              <a:t>                                                 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73F439-4F0F-FD49-404C-85C24D5571D2}"/>
              </a:ext>
            </a:extLst>
          </p:cNvPr>
          <p:cNvSpPr/>
          <p:nvPr/>
        </p:nvSpPr>
        <p:spPr>
          <a:xfrm>
            <a:off x="150256" y="671514"/>
            <a:ext cx="6627024" cy="616743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9260" tIns="44630" rIns="89260" bIns="44630" anchor="ctr"/>
          <a:lstStyle/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id-ID" sz="21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id-ID" sz="21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id-ID" sz="21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en-US" sz="21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en-US" sz="21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en-US" sz="21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en-US" sz="21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en-US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en-US" b="1" spc="-11" dirty="0">
                <a:latin typeface="Calibri"/>
                <a:cs typeface="Calibri"/>
              </a:rPr>
              <a:t>                                   </a:t>
            </a:r>
            <a:r>
              <a:rPr lang="id-ID" sz="2400" b="1" spc="-11" dirty="0">
                <a:latin typeface="Calibri"/>
                <a:cs typeface="Calibri"/>
              </a:rPr>
              <a:t>P</a:t>
            </a:r>
            <a:r>
              <a:rPr lang="en-US" sz="2400" b="1" spc="-11" dirty="0">
                <a:latin typeface="Calibri"/>
                <a:cs typeface="Calibri"/>
              </a:rPr>
              <a:t>ENGURUS HARIAN</a:t>
            </a: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en-US" sz="2400" b="1" spc="-11" dirty="0">
                <a:latin typeface="Calibri"/>
                <a:cs typeface="Calibri"/>
              </a:rPr>
              <a:t>                     </a:t>
            </a:r>
            <a:r>
              <a:rPr lang="id-ID" sz="2400" b="1" spc="-11" dirty="0">
                <a:latin typeface="Calibri"/>
                <a:cs typeface="Calibri"/>
              </a:rPr>
              <a:t>IKATAN BIDAN INDONESIA</a:t>
            </a:r>
            <a:r>
              <a:rPr lang="en-US" sz="2400" b="1" spc="-11" dirty="0">
                <a:latin typeface="Calibri"/>
                <a:cs typeface="Calibri"/>
              </a:rPr>
              <a:t> </a:t>
            </a: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en-US" sz="2400" b="1" spc="-11" dirty="0">
                <a:latin typeface="Calibri"/>
                <a:cs typeface="Calibri"/>
              </a:rPr>
              <a:t>                          PERIODE 2018 – 2023</a:t>
            </a: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en-US" sz="24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en-US" sz="2400" b="1" spc="-11" dirty="0">
                <a:latin typeface="Calibri"/>
                <a:cs typeface="Calibri"/>
              </a:rPr>
              <a:t>1.Ketua </a:t>
            </a:r>
            <a:r>
              <a:rPr lang="en-US" sz="2400" b="1" spc="-11" dirty="0" err="1">
                <a:latin typeface="Calibri"/>
                <a:cs typeface="Calibri"/>
              </a:rPr>
              <a:t>Umum</a:t>
            </a:r>
            <a:r>
              <a:rPr lang="en-US" sz="2400" b="1" spc="-11" dirty="0">
                <a:latin typeface="Calibri"/>
                <a:cs typeface="Calibri"/>
              </a:rPr>
              <a:t> : Dr. Ade </a:t>
            </a:r>
            <a:r>
              <a:rPr lang="en-US" sz="2400" b="1" spc="-11" dirty="0" err="1">
                <a:latin typeface="Calibri"/>
                <a:cs typeface="Calibri"/>
              </a:rPr>
              <a:t>Djubaedah</a:t>
            </a:r>
            <a:r>
              <a:rPr lang="en-US" sz="2400" b="1" spc="-11" dirty="0">
                <a:latin typeface="Calibri"/>
                <a:cs typeface="Calibri"/>
              </a:rPr>
              <a:t>, SST,MKM,MM</a:t>
            </a: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en-US" sz="2400" b="1" spc="-11" dirty="0">
                <a:latin typeface="Calibri"/>
                <a:cs typeface="Calibri"/>
              </a:rPr>
              <a:t>2.Sekjen             : </a:t>
            </a: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en-US" sz="2400" b="1" spc="-11" dirty="0">
                <a:latin typeface="Calibri"/>
                <a:cs typeface="Calibri"/>
              </a:rPr>
              <a:t>3.Ketua 1           : </a:t>
            </a:r>
            <a:r>
              <a:rPr lang="en-US" sz="2400" b="1" spc="-11" dirty="0" err="1">
                <a:latin typeface="Calibri"/>
                <a:cs typeface="Calibri"/>
              </a:rPr>
              <a:t>Nunik</a:t>
            </a:r>
            <a:r>
              <a:rPr lang="en-US" sz="2400" b="1" spc="-11" dirty="0">
                <a:latin typeface="Calibri"/>
                <a:cs typeface="Calibri"/>
              </a:rPr>
              <a:t> </a:t>
            </a:r>
            <a:r>
              <a:rPr lang="en-US" sz="2400" b="1" spc="-11" dirty="0" err="1">
                <a:latin typeface="Calibri"/>
                <a:cs typeface="Calibri"/>
              </a:rPr>
              <a:t>Endang</a:t>
            </a:r>
            <a:r>
              <a:rPr lang="en-US" sz="2400" b="1" spc="-11" dirty="0">
                <a:latin typeface="Calibri"/>
                <a:cs typeface="Calibri"/>
              </a:rPr>
              <a:t> Sri </a:t>
            </a:r>
            <a:r>
              <a:rPr lang="en-US" sz="2400" b="1" spc="-11" dirty="0" err="1">
                <a:latin typeface="Calibri"/>
                <a:cs typeface="Calibri"/>
              </a:rPr>
              <a:t>Sunarsih</a:t>
            </a:r>
            <a:r>
              <a:rPr lang="en-US" sz="2400" b="1" spc="-11" dirty="0">
                <a:latin typeface="Calibri"/>
                <a:cs typeface="Calibri"/>
              </a:rPr>
              <a:t>, SH,MH</a:t>
            </a: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en-US" sz="2400" b="1" spc="-11" dirty="0">
                <a:latin typeface="Calibri"/>
                <a:cs typeface="Calibri"/>
              </a:rPr>
              <a:t>4.Ketua 2           : </a:t>
            </a:r>
            <a:r>
              <a:rPr lang="en-US" sz="2400" b="1" spc="-11" dirty="0" err="1">
                <a:latin typeface="Calibri"/>
                <a:cs typeface="Calibri"/>
              </a:rPr>
              <a:t>Yety</a:t>
            </a:r>
            <a:r>
              <a:rPr lang="en-US" sz="2400" b="1" spc="-11" dirty="0">
                <a:latin typeface="Calibri"/>
                <a:cs typeface="Calibri"/>
              </a:rPr>
              <a:t> Leoni </a:t>
            </a:r>
            <a:r>
              <a:rPr lang="en-US" sz="2400" b="1" spc="-11" dirty="0" err="1">
                <a:latin typeface="Calibri"/>
                <a:cs typeface="Calibri"/>
              </a:rPr>
              <a:t>Irawan</a:t>
            </a:r>
            <a:r>
              <a:rPr lang="en-US" sz="2400" b="1" spc="-11" dirty="0">
                <a:latin typeface="Calibri"/>
                <a:cs typeface="Calibri"/>
              </a:rPr>
              <a:t>, </a:t>
            </a:r>
            <a:r>
              <a:rPr lang="en-US" sz="2400" b="1" spc="-11" dirty="0" err="1">
                <a:latin typeface="Calibri"/>
                <a:cs typeface="Calibri"/>
              </a:rPr>
              <a:t>Msc</a:t>
            </a:r>
            <a:endParaRPr lang="en-US" sz="24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en-US" sz="2400" b="1" spc="-11" dirty="0">
                <a:latin typeface="Calibri"/>
                <a:cs typeface="Calibri"/>
              </a:rPr>
              <a:t>5.Bendahara     : Dr. Heru Herdiawati, SST,SH,MH</a:t>
            </a:r>
            <a:endParaRPr lang="id-ID" sz="24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id-ID" sz="24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id-ID" sz="27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id-ID" sz="27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endParaRPr lang="id-ID" sz="2700" b="1" spc="-11" dirty="0">
              <a:latin typeface="Calibri"/>
              <a:cs typeface="Calibri"/>
            </a:endParaRPr>
          </a:p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id-ID" sz="2700" b="1" spc="-11" dirty="0">
                <a:latin typeface="Calibri"/>
                <a:cs typeface="Calibri"/>
              </a:rPr>
              <a:t> </a:t>
            </a:r>
            <a:endParaRPr lang="id-ID" sz="2700" dirty="0">
              <a:latin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9A8A70-5950-F455-501D-F2EF5D910B2A}"/>
              </a:ext>
            </a:extLst>
          </p:cNvPr>
          <p:cNvSpPr/>
          <p:nvPr/>
        </p:nvSpPr>
        <p:spPr>
          <a:xfrm>
            <a:off x="6777278" y="682626"/>
            <a:ext cx="5347015" cy="6156325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9260" tIns="44630" rIns="89260" bIns="44630" anchor="ctr"/>
          <a:lstStyle/>
          <a:p>
            <a:pPr marL="9049">
              <a:spcBef>
                <a:spcPts val="614"/>
              </a:spcBef>
              <a:tabLst>
                <a:tab pos="395764" algn="l"/>
                <a:tab pos="396240" algn="l"/>
              </a:tabLst>
              <a:defRPr/>
            </a:pPr>
            <a:r>
              <a:rPr lang="id-ID" sz="2100" b="1" spc="-11" dirty="0">
                <a:latin typeface="Calibri"/>
                <a:cs typeface="Calibri"/>
              </a:rPr>
              <a:t> </a:t>
            </a:r>
            <a:endParaRPr lang="id-ID" b="1" spc="-1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8438" name="Picture 9">
            <a:extLst>
              <a:ext uri="{FF2B5EF4-FFF2-40B4-BE49-F238E27FC236}">
                <a16:creationId xmlns:a16="http://schemas.microsoft.com/office/drawing/2014/main" id="{EE793C43-6017-A7A5-3887-21943AE3A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223" y="873761"/>
            <a:ext cx="1295400" cy="118872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object 5">
            <a:extLst>
              <a:ext uri="{FF2B5EF4-FFF2-40B4-BE49-F238E27FC236}">
                <a16:creationId xmlns:a16="http://schemas.microsoft.com/office/drawing/2014/main" id="{9128C7B3-BC96-9415-0CCA-05BA3B711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701" y="6324600"/>
            <a:ext cx="100012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525" rIns="0" bIns="0">
            <a:spAutoFit/>
          </a:bodyPr>
          <a:lstStyle>
            <a:lvl1pPr marL="9525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ts val="75"/>
              </a:spcBef>
              <a:buClrTx/>
              <a:buSzTx/>
              <a:buNone/>
            </a:pPr>
            <a:r>
              <a:rPr lang="en-US" altLang="en-US" sz="900" b="1">
                <a:solidFill>
                  <a:srgbClr val="888888"/>
                </a:solidFill>
                <a:latin typeface="Bookman Uralic"/>
                <a:ea typeface="Bookman Uralic"/>
                <a:cs typeface="Bookman Uralic"/>
              </a:rPr>
              <a:t>Wati Presentasi</a:t>
            </a:r>
            <a:endParaRPr lang="en-US" altLang="en-US" sz="900" b="1">
              <a:latin typeface="Bookman Uralic"/>
              <a:ea typeface="Bookman Uralic"/>
              <a:cs typeface="Bookman Uralic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63CB01-F1F7-935E-A058-A3C85F6E9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678"/>
            <a:ext cx="12192000" cy="676264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316" y="7968"/>
            <a:ext cx="12172684" cy="756507"/>
          </a:xfrm>
          <a:solidFill>
            <a:srgbClr val="FF33CC"/>
          </a:solidFill>
        </p:spPr>
        <p:txBody>
          <a:bodyPr/>
          <a:lstStyle/>
          <a:p>
            <a:pPr algn="l" eaLnBrk="1" hangingPunct="1"/>
            <a:r>
              <a:rPr lang="id-ID" sz="3200" b="1" dirty="0"/>
              <a:t>                         </a:t>
            </a:r>
            <a:r>
              <a:rPr lang="en-US" sz="3200" b="1" dirty="0"/>
              <a:t>      </a:t>
            </a:r>
            <a:r>
              <a:rPr lang="id-ID" sz="3200" b="1" dirty="0"/>
              <a:t>         </a:t>
            </a:r>
            <a:r>
              <a:rPr lang="en-US" sz="3200" b="1" dirty="0"/>
              <a:t>  </a:t>
            </a:r>
            <a:r>
              <a:rPr lang="id-ID" sz="3600" b="1" dirty="0">
                <a:solidFill>
                  <a:schemeClr val="bg1"/>
                </a:solidFill>
              </a:rPr>
              <a:t>DEFINISI BIDAN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16" y="764475"/>
            <a:ext cx="12153368" cy="1169875"/>
          </a:xfrm>
          <a:solidFill>
            <a:srgbClr val="92D050"/>
          </a:solidFill>
        </p:spPr>
        <p:txBody>
          <a:bodyPr>
            <a:normAutofit fontScale="25000" lnSpcReduction="20000"/>
          </a:bodyPr>
          <a:lstStyle/>
          <a:p>
            <a:pPr algn="ctr">
              <a:lnSpc>
                <a:spcPct val="80000"/>
              </a:lnSpc>
              <a:buNone/>
            </a:pPr>
            <a:endParaRPr lang="en-US" sz="2800" b="1" dirty="0">
              <a:solidFill>
                <a:srgbClr val="FFFF00"/>
              </a:solidFill>
              <a:latin typeface="Bodoni MT Black" pitchFamily="18" charset="0"/>
            </a:endParaRPr>
          </a:p>
          <a:p>
            <a:pPr algn="ctr"/>
            <a:r>
              <a:rPr lang="en-US" sz="6200" b="1" dirty="0">
                <a:solidFill>
                  <a:schemeClr val="bg1"/>
                </a:solidFill>
                <a:latin typeface="Arial Black" pitchFamily="34" charset="0"/>
              </a:rPr>
              <a:t>BAB 1 KETENTUAN UMUM -&gt; KODE ETIK BIDAN INDONESIA</a:t>
            </a:r>
          </a:p>
          <a:p>
            <a:pPr algn="ctr"/>
            <a:r>
              <a:rPr lang="en-US" sz="6200" b="1" dirty="0">
                <a:solidFill>
                  <a:schemeClr val="bg1"/>
                </a:solidFill>
              </a:rPr>
              <a:t>KONGRES XVII IKATAN BIDAN INDONESIA </a:t>
            </a:r>
          </a:p>
          <a:p>
            <a:pPr algn="ctr"/>
            <a:r>
              <a:rPr lang="en-US" sz="6200" b="1" dirty="0">
                <a:solidFill>
                  <a:schemeClr val="bg1"/>
                </a:solidFill>
              </a:rPr>
              <a:t>NOMOR : 010/SKEP/KONGRES/XVII/IBI/XI/2023</a:t>
            </a:r>
          </a:p>
          <a:p>
            <a:pPr algn="ctr">
              <a:lnSpc>
                <a:spcPct val="80000"/>
              </a:lnSpc>
              <a:buNone/>
            </a:pPr>
            <a:endParaRPr lang="en-US" sz="2400" b="1" i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id-ID" sz="2800" b="1" dirty="0"/>
          </a:p>
        </p:txBody>
      </p:sp>
      <p:sp>
        <p:nvSpPr>
          <p:cNvPr id="11" name="Cloud Callout 10"/>
          <p:cNvSpPr/>
          <p:nvPr/>
        </p:nvSpPr>
        <p:spPr>
          <a:xfrm>
            <a:off x="2778711" y="1934350"/>
            <a:ext cx="8868718" cy="421934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Bidan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adalah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seorang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perempuan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yang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telah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menyelesaikan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program Pendidikan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Kebidanan,baik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di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dalam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negeri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maupun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 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dil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uar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negeri yang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diakui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secara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sah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oleh </a:t>
            </a:r>
            <a:r>
              <a:rPr lang="sv-SE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Pemerintah Pusat dan telah memenuhi persyaratan</a:t>
            </a:r>
            <a:r>
              <a:rPr lang="sv-SE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sv-SE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untuk</a:t>
            </a:r>
            <a:r>
              <a:rPr lang="sv-SE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sv-SE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melakukan praktik</a:t>
            </a:r>
          </a:p>
          <a:p>
            <a:pPr algn="l"/>
            <a:r>
              <a:rPr lang="en-US" sz="2400" b="1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kebidanan</a:t>
            </a:r>
            <a:r>
              <a:rPr lang="en-US" sz="2800" i="0" u="none" strike="noStrike" baseline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3" name="Google Shape;439;p13">
            <a:extLst>
              <a:ext uri="{FF2B5EF4-FFF2-40B4-BE49-F238E27FC236}">
                <a16:creationId xmlns:a16="http://schemas.microsoft.com/office/drawing/2014/main" id="{6F3B2540-6E1C-156C-D2E6-E285198AA7B9}"/>
              </a:ext>
            </a:extLst>
          </p:cNvPr>
          <p:cNvPicPr preferRelativeResize="0"/>
          <p:nvPr/>
        </p:nvPicPr>
        <p:blipFill rotWithShape="1">
          <a:blip r:embed="rId3"/>
          <a:srcRect t="4788" r="2" b="8679"/>
          <a:stretch/>
        </p:blipFill>
        <p:spPr>
          <a:xfrm>
            <a:off x="19316" y="2120908"/>
            <a:ext cx="2759395" cy="4567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919021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an 46"/>
          <p:cNvSpPr/>
          <p:nvPr/>
        </p:nvSpPr>
        <p:spPr>
          <a:xfrm rot="5400000">
            <a:off x="727275" y="1746846"/>
            <a:ext cx="1425179" cy="2879725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0" y="5831682"/>
            <a:ext cx="12192000" cy="98822"/>
          </a:xfrm>
          <a:prstGeom prst="rect">
            <a:avLst/>
          </a:prstGeom>
          <a:solidFill>
            <a:srgbClr val="C9D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5955507"/>
            <a:ext cx="12192000" cy="79772"/>
          </a:xfrm>
          <a:prstGeom prst="rect">
            <a:avLst/>
          </a:prstGeom>
          <a:solidFill>
            <a:srgbClr val="009C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grpSp>
        <p:nvGrpSpPr>
          <p:cNvPr id="45060" name="Group 18"/>
          <p:cNvGrpSpPr>
            <a:grpSpLocks/>
          </p:cNvGrpSpPr>
          <p:nvPr/>
        </p:nvGrpSpPr>
        <p:grpSpPr bwMode="auto">
          <a:xfrm>
            <a:off x="863311" y="2201626"/>
            <a:ext cx="8413751" cy="1835944"/>
            <a:chOff x="-18179" y="1968091"/>
            <a:chExt cx="7452908" cy="2447772"/>
          </a:xfrm>
        </p:grpSpPr>
        <p:sp>
          <p:nvSpPr>
            <p:cNvPr id="11" name="Can 10"/>
            <p:cNvSpPr/>
            <p:nvPr/>
          </p:nvSpPr>
          <p:spPr>
            <a:xfrm rot="5400000">
              <a:off x="-520680" y="2470592"/>
              <a:ext cx="2447772" cy="1442770"/>
            </a:xfrm>
            <a:prstGeom prst="can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  <p:sp>
          <p:nvSpPr>
            <p:cNvPr id="18" name="Can 17"/>
            <p:cNvSpPr/>
            <p:nvPr/>
          </p:nvSpPr>
          <p:spPr>
            <a:xfrm rot="5400000">
              <a:off x="3775607" y="531331"/>
              <a:ext cx="1900119" cy="5418124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</p:grpSp>
      <p:sp>
        <p:nvSpPr>
          <p:cNvPr id="36" name="TextBox 35"/>
          <p:cNvSpPr txBox="1"/>
          <p:nvPr/>
        </p:nvSpPr>
        <p:spPr bwMode="auto">
          <a:xfrm>
            <a:off x="2640555" y="2244363"/>
            <a:ext cx="6267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/>
              <a:t> MEMAHAMI ABORSI </a:t>
            </a:r>
          </a:p>
          <a:p>
            <a:pPr algn="ctr">
              <a:defRPr/>
            </a:pPr>
            <a:r>
              <a:rPr lang="en-US" sz="3200" b="1" dirty="0"/>
              <a:t>DAN </a:t>
            </a:r>
          </a:p>
          <a:p>
            <a:pPr algn="ctr">
              <a:defRPr/>
            </a:pPr>
            <a:r>
              <a:rPr lang="en-US" sz="3200" b="1" dirty="0"/>
              <a:t>JENIS – JENIS  ABORSI</a:t>
            </a:r>
            <a:r>
              <a:rPr lang="id-ID" sz="3200" b="1" noProof="1"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  <a:tileRect/>
                </a:gradFill>
                <a:cs typeface="Arial" pitchFamily="34" charset="0"/>
              </a:rPr>
              <a:t> </a:t>
            </a:r>
          </a:p>
        </p:txBody>
      </p:sp>
      <p:sp>
        <p:nvSpPr>
          <p:cNvPr id="55" name="Can 54"/>
          <p:cNvSpPr/>
          <p:nvPr/>
        </p:nvSpPr>
        <p:spPr>
          <a:xfrm rot="5400000">
            <a:off x="9178929" y="2254285"/>
            <a:ext cx="1835944" cy="1816100"/>
          </a:xfrm>
          <a:prstGeom prst="can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pic>
        <p:nvPicPr>
          <p:cNvPr id="70" name="Picture 2" descr="Hasil gambar untuk data 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9915525" y="857251"/>
            <a:ext cx="2276475" cy="1471681"/>
          </a:xfrm>
          <a:prstGeom prst="rect">
            <a:avLst/>
          </a:prstGeom>
          <a:noFill/>
        </p:spPr>
      </p:pic>
      <p:pic>
        <p:nvPicPr>
          <p:cNvPr id="72" name="Picture 2" descr="Hasil gambar untuk data 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-18838" y="834112"/>
            <a:ext cx="2276475" cy="1471681"/>
          </a:xfrm>
          <a:prstGeom prst="rect">
            <a:avLst/>
          </a:prstGeom>
          <a:noFill/>
        </p:spPr>
      </p:pic>
      <p:pic>
        <p:nvPicPr>
          <p:cNvPr id="73" name="Picture 2" descr="Hasil gambar untuk data 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V="1">
            <a:off x="9915525" y="4379323"/>
            <a:ext cx="2276475" cy="1471681"/>
          </a:xfrm>
          <a:prstGeom prst="rect">
            <a:avLst/>
          </a:prstGeom>
          <a:noFill/>
        </p:spPr>
      </p:pic>
      <p:pic>
        <p:nvPicPr>
          <p:cNvPr id="74" name="Picture 2" descr="Hasil gambar untuk data 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 flipV="1">
            <a:off x="2416" y="4368712"/>
            <a:ext cx="2276475" cy="1471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0492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72145" y="981425"/>
            <a:ext cx="9024256" cy="57617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Kata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Latin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abortus </a:t>
            </a: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yang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berarti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pengguguran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kandungan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B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erakhirnya kehamilan dengan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dikeluarkanya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janin (fetus) atau embrio sebelum memiliki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untuk bertahan hidup di luar rahim,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sehingga mengakibatkan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kematianya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D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lam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istilah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berarti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pengakhiran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kehamilan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gestasi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(28)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bayi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1000 gram.</a:t>
            </a: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endParaRPr lang="en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macam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disengaja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(spontaneous abortion)  </a:t>
            </a: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&gt;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disengaja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(abortus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provocatus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02088" y="29971"/>
            <a:ext cx="275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29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80D23F-3EB5-64D3-64E5-76A6540810C9}"/>
              </a:ext>
            </a:extLst>
          </p:cNvPr>
          <p:cNvSpPr/>
          <p:nvPr/>
        </p:nvSpPr>
        <p:spPr>
          <a:xfrm>
            <a:off x="119743" y="0"/>
            <a:ext cx="1194162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MEMAHAMI ABORSI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127F655-AB94-8904-194B-897E277A2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1" y="981425"/>
            <a:ext cx="2764971" cy="56835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F94B5-1A3B-352F-A460-9329378A1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BA8EB119-31ED-F943-BBB1-A00FE6A5BA5D}"/>
              </a:ext>
            </a:extLst>
          </p:cNvPr>
          <p:cNvSpPr txBox="1"/>
          <p:nvPr/>
        </p:nvSpPr>
        <p:spPr>
          <a:xfrm>
            <a:off x="10102088" y="29971"/>
            <a:ext cx="275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29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B452B5-3AA1-070D-0740-D7342013C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651" y="1737087"/>
            <a:ext cx="2480206" cy="426989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9994C3F-6F65-C8AD-1970-CB149F2287BC}"/>
              </a:ext>
            </a:extLst>
          </p:cNvPr>
          <p:cNvSpPr/>
          <p:nvPr/>
        </p:nvSpPr>
        <p:spPr>
          <a:xfrm>
            <a:off x="119743" y="0"/>
            <a:ext cx="1194162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58193D-7F99-BB0B-5714-72F40D5B58FD}"/>
              </a:ext>
            </a:extLst>
          </p:cNvPr>
          <p:cNvSpPr txBox="1"/>
          <p:nvPr/>
        </p:nvSpPr>
        <p:spPr>
          <a:xfrm>
            <a:off x="869041" y="2025803"/>
            <a:ext cx="65350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Aborsi adalah ilegal di Indonesia,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kecuali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darurat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dan pemerkosaan.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0A5257-22B4-DED9-0C15-08025B23E499}"/>
              </a:ext>
            </a:extLst>
          </p:cNvPr>
          <p:cNvSpPr txBox="1"/>
          <p:nvPr/>
        </p:nvSpPr>
        <p:spPr>
          <a:xfrm>
            <a:off x="869041" y="3734498"/>
            <a:ext cx="8255000" cy="2272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 dalam Kitab Undang-Undang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marR="457200">
              <a:lnSpc>
                <a:spcPct val="100699"/>
              </a:lnSpc>
              <a:spcBef>
                <a:spcPts val="75"/>
              </a:spcBef>
            </a:pP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Hukum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Pidana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masuk dalam Bab Kejahatan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nyawa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(KUHP no 1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2023 </a:t>
            </a:r>
            <a:r>
              <a:rPr lang="en-US" sz="2800" b="1" spc="120" dirty="0">
                <a:latin typeface="Arial" panose="020B0604020202020204" pitchFamily="34" charset="0"/>
                <a:cs typeface="Arial" panose="020B0604020202020204" pitchFamily="34" charset="0"/>
              </a:rPr>
              <a:t>BAB XXI : </a:t>
            </a:r>
            <a:r>
              <a:rPr lang="en-US" sz="2800" b="1" spc="120" dirty="0" err="1">
                <a:latin typeface="Arial" panose="020B0604020202020204" pitchFamily="34" charset="0"/>
                <a:cs typeface="Arial" panose="020B0604020202020204" pitchFamily="34" charset="0"/>
              </a:rPr>
              <a:t>Tindak</a:t>
            </a:r>
            <a:r>
              <a:rPr lang="en-US" sz="2800" b="1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0" dirty="0" err="1">
                <a:latin typeface="Arial" panose="020B0604020202020204" pitchFamily="34" charset="0"/>
                <a:cs typeface="Arial" panose="020B0604020202020204" pitchFamily="34" charset="0"/>
              </a:rPr>
              <a:t>PidanaTerhadap</a:t>
            </a:r>
            <a:r>
              <a:rPr lang="en-US" sz="2800" b="1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0" dirty="0" err="1">
                <a:latin typeface="Arial" panose="020B0604020202020204" pitchFamily="34" charset="0"/>
                <a:cs typeface="Arial" panose="020B0604020202020204" pitchFamily="34" charset="0"/>
              </a:rPr>
              <a:t>Nyawa</a:t>
            </a:r>
            <a:r>
              <a:rPr lang="en-US" sz="2800" b="1" spc="120" dirty="0">
                <a:latin typeface="Arial" panose="020B0604020202020204" pitchFamily="34" charset="0"/>
                <a:cs typeface="Arial" panose="020B0604020202020204" pitchFamily="34" charset="0"/>
              </a:rPr>
              <a:t> Orang dan </a:t>
            </a:r>
            <a:r>
              <a:rPr lang="en-US" sz="2800" b="1" spc="120" dirty="0" err="1">
                <a:latin typeface="Arial" panose="020B0604020202020204" pitchFamily="34" charset="0"/>
                <a:cs typeface="Arial" panose="020B0604020202020204" pitchFamily="34" charset="0"/>
              </a:rPr>
              <a:t>Janin</a:t>
            </a:r>
            <a:r>
              <a:rPr lang="en-US" sz="2800" b="1" spc="120" dirty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2800" b="1" spc="11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368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7A4B8-5F26-F690-53FB-5DE27E731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27B8B17D-768C-620C-B1F4-532503AC979A}"/>
              </a:ext>
            </a:extLst>
          </p:cNvPr>
          <p:cNvSpPr txBox="1"/>
          <p:nvPr/>
        </p:nvSpPr>
        <p:spPr>
          <a:xfrm>
            <a:off x="10102088" y="29971"/>
            <a:ext cx="275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29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75E6B6-663E-1824-9532-3969FADA9D3F}"/>
              </a:ext>
            </a:extLst>
          </p:cNvPr>
          <p:cNvSpPr/>
          <p:nvPr/>
        </p:nvSpPr>
        <p:spPr>
          <a:xfrm>
            <a:off x="119743" y="0"/>
            <a:ext cx="1194162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ABORSI DALAM PANDANGAN AGAMA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EBE3272-0A31-0103-B9D8-227812B07A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440778"/>
              </p:ext>
            </p:extLst>
          </p:nvPr>
        </p:nvGraphicFramePr>
        <p:xfrm>
          <a:off x="119743" y="952982"/>
          <a:ext cx="8401957" cy="5830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964">
                  <a:extLst>
                    <a:ext uri="{9D8B030D-6E8A-4147-A177-3AD203B41FA5}">
                      <a16:colId xmlns:a16="http://schemas.microsoft.com/office/drawing/2014/main" val="3418169015"/>
                    </a:ext>
                  </a:extLst>
                </a:gridCol>
                <a:gridCol w="6673993">
                  <a:extLst>
                    <a:ext uri="{9D8B030D-6E8A-4147-A177-3AD203B41FA5}">
                      <a16:colId xmlns:a16="http://schemas.microsoft.com/office/drawing/2014/main" val="336297306"/>
                    </a:ext>
                  </a:extLst>
                </a:gridCol>
              </a:tblGrid>
              <a:tr h="52693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PANDANGAN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14321"/>
                  </a:ext>
                </a:extLst>
              </a:tr>
              <a:tr h="2915689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 dasarnya adalah haram, karena telah dengan sengaja menghilangkan nyawa orang lain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,m</a:t>
                      </a:r>
                      <a:r>
                        <a:rPr lang="id-ID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eskipun demikian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id-ID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ukum Islam sangatlah fleksibel dan luwes. Dalam hal-hal tertentu atau darurat, maka aborsi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diboleh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r>
                        <a:rPr lang="id-ID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kan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jika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melanjutkan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kehamilan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akan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mem - </a:t>
                      </a:r>
                      <a:r>
                        <a:rPr lang="en-US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membahayakan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nyawa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ibu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 </a:t>
                      </a:r>
                    </a:p>
                    <a:p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035817"/>
                  </a:ext>
                </a:extLst>
              </a:tr>
              <a:tr h="2213113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borsi adalah sebuah tindakan yang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meng -</a:t>
                      </a:r>
                      <a:r>
                        <a:rPr lang="id-ID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hilangkan nyawa manusia yang tidak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r>
                        <a:rPr lang="id-ID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salah, dan Alkitab secara tegas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</a:t>
                      </a:r>
                      <a:r>
                        <a:rPr lang="id-ID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nyatakan bahwa pembunuhan terhadap manusia yang tidak bersalah adalah dosa.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98275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F87D620-B8C2-5949-8E36-2172C5D3E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700" y="1020474"/>
            <a:ext cx="3539672" cy="569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69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FB303-3A8E-5B36-F44C-E71E94A87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753788-8936-65FB-D129-01C68E599785}"/>
              </a:ext>
            </a:extLst>
          </p:cNvPr>
          <p:cNvSpPr/>
          <p:nvPr/>
        </p:nvSpPr>
        <p:spPr>
          <a:xfrm>
            <a:off x="0" y="0"/>
            <a:ext cx="1219199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 BEDA ANTARA ABORSI DAN ABORTUS</a:t>
            </a:r>
          </a:p>
          <a:p>
            <a:pPr algn="ctr"/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Abortus dan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Aborsi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adalah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istilah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medis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berbeda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tetapi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sering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disamakan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artinya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97E13CC-7EEC-BC5D-7367-644620F28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430492"/>
              </p:ext>
            </p:extLst>
          </p:nvPr>
        </p:nvGraphicFramePr>
        <p:xfrm>
          <a:off x="59871" y="3429000"/>
          <a:ext cx="12132128" cy="3326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8071">
                  <a:extLst>
                    <a:ext uri="{9D8B030D-6E8A-4147-A177-3AD203B41FA5}">
                      <a16:colId xmlns:a16="http://schemas.microsoft.com/office/drawing/2014/main" val="3186974928"/>
                    </a:ext>
                  </a:extLst>
                </a:gridCol>
                <a:gridCol w="6154057">
                  <a:extLst>
                    <a:ext uri="{9D8B030D-6E8A-4147-A177-3AD203B41FA5}">
                      <a16:colId xmlns:a16="http://schemas.microsoft.com/office/drawing/2014/main" val="1399246771"/>
                    </a:ext>
                  </a:extLst>
                </a:gridCol>
              </a:tblGrid>
              <a:tr h="674914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46456"/>
                  </a:ext>
                </a:extLst>
              </a:tr>
              <a:tr h="22947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Istilah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yang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mengacu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pada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penghentian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kehamilan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, yang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dapat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terjadi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dengan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bantuan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intervensi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medis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atau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dengan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sendirinya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Aborsi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yang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dilakukan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dengan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sengaja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disebut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juga abortus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provokatus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criminalis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Istilah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medis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untuk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keguguran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yaitu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kematian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janin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atau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keluarnya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hasil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konsepsi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sebelum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usia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kehamilan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20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minggu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 Abortus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dapat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terjadi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secara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alami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(spontaneous abortion)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atau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disengaja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(induced abortion). 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833165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0D95837D-D58D-0DB8-8847-1DCE2040B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2" y="966219"/>
            <a:ext cx="12132128" cy="24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92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9007A-6111-5BD1-D18E-9AC28B951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61BDFB-FAAE-0BCC-80D4-D803F94723DD}"/>
              </a:ext>
            </a:extLst>
          </p:cNvPr>
          <p:cNvSpPr/>
          <p:nvPr/>
        </p:nvSpPr>
        <p:spPr>
          <a:xfrm>
            <a:off x="0" y="0"/>
            <a:ext cx="1219199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 ABORSI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401AEBF-E8F4-9772-4AA1-BF0E69B3D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511717"/>
              </p:ext>
            </p:extLst>
          </p:nvPr>
        </p:nvGraphicFramePr>
        <p:xfrm>
          <a:off x="29936" y="4165461"/>
          <a:ext cx="12132128" cy="2631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8071">
                  <a:extLst>
                    <a:ext uri="{9D8B030D-6E8A-4147-A177-3AD203B41FA5}">
                      <a16:colId xmlns:a16="http://schemas.microsoft.com/office/drawing/2014/main" val="3186974928"/>
                    </a:ext>
                  </a:extLst>
                </a:gridCol>
                <a:gridCol w="6154057">
                  <a:extLst>
                    <a:ext uri="{9D8B030D-6E8A-4147-A177-3AD203B41FA5}">
                      <a16:colId xmlns:a16="http://schemas.microsoft.com/office/drawing/2014/main" val="1399246771"/>
                    </a:ext>
                  </a:extLst>
                </a:gridCol>
              </a:tblGrid>
              <a:tr h="598054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 TERAPEUTIK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 KRIMINALIS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46456"/>
                  </a:ext>
                </a:extLst>
              </a:tr>
              <a:tr h="2033385">
                <a:tc>
                  <a:txBody>
                    <a:bodyPr/>
                    <a:lstStyle/>
                    <a:p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yaitu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penghentian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kehamilan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dengan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indikasi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medis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untuk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menyelamatkan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nyawa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ibu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 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yaitu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penghentian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kehamilan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sebelum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janin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bisa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hidup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di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luar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kandungan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dengan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alasan-alasan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lain,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selain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terapeutik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, dan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dilarang</a:t>
                      </a: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oleh </a:t>
                      </a: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hukum</a:t>
                      </a: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 </a:t>
                      </a:r>
                    </a:p>
                    <a:p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833165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EBEB9E7-68CA-1C1F-D201-FA1EFC283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6" y="1023551"/>
            <a:ext cx="12050305" cy="305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17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46B80-2636-7A35-55FC-A729405BD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50CF8A7-AF08-8B7F-E53A-33FD738ECE52}"/>
              </a:ext>
            </a:extLst>
          </p:cNvPr>
          <p:cNvSpPr/>
          <p:nvPr/>
        </p:nvSpPr>
        <p:spPr>
          <a:xfrm>
            <a:off x="0" y="0"/>
            <a:ext cx="1219199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 ABORTUS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DF8B7F5-19E3-180F-6CEB-26CC18B61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991826"/>
              </p:ext>
            </p:extLst>
          </p:nvPr>
        </p:nvGraphicFramePr>
        <p:xfrm>
          <a:off x="2387600" y="1016000"/>
          <a:ext cx="9712960" cy="5760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994">
                  <a:extLst>
                    <a:ext uri="{9D8B030D-6E8A-4147-A177-3AD203B41FA5}">
                      <a16:colId xmlns:a16="http://schemas.microsoft.com/office/drawing/2014/main" val="2778793787"/>
                    </a:ext>
                  </a:extLst>
                </a:gridCol>
                <a:gridCol w="7641966">
                  <a:extLst>
                    <a:ext uri="{9D8B030D-6E8A-4147-A177-3AD203B41FA5}">
                      <a16:colId xmlns:a16="http://schemas.microsoft.com/office/drawing/2014/main" val="3680472588"/>
                    </a:ext>
                  </a:extLst>
                </a:gridCol>
              </a:tblGrid>
              <a:tr h="376484"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JENIS ABORTUS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PENGERTIAN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98119"/>
                  </a:ext>
                </a:extLst>
              </a:tr>
              <a:tr h="649822"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Abortus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Spontan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Keguguran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terjadi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secara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alami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tanpa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intervensi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medis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 </a:t>
                      </a: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791964"/>
                  </a:ext>
                </a:extLst>
              </a:tr>
              <a:tr h="928317"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Abortus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imminens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Kehamilan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berisiko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mengalami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keguguran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namun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janin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masih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hidup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091515"/>
                  </a:ext>
                </a:extLst>
              </a:tr>
              <a:tr h="928317"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Abortus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insipiens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Keguguran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bisa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dihentikan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karena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serviks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terbuka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225116"/>
                  </a:ext>
                </a:extLst>
              </a:tr>
              <a:tr h="928317"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Abortus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inkomplet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Jaringan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janin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plasenta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masih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tertinggal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rahim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setelah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keguguran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 </a:t>
                      </a: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336565"/>
                  </a:ext>
                </a:extLst>
              </a:tr>
              <a:tr h="649822"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Abortus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komplet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Seluruh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jaringan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janin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plasenta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telah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dikeluarkan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Rahim</a:t>
                      </a: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59783"/>
                  </a:ext>
                </a:extLst>
              </a:tr>
              <a:tr h="649822"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Abortus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septik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Keguguran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disertai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infeksi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berat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657523"/>
                  </a:ext>
                </a:extLst>
              </a:tr>
              <a:tr h="649822"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Abortus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habitualis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Keguguran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terjadi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sebanyak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 kali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lebih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secara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berturut-turut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53356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6E1FD4D-EC63-9376-7AA6-5094F1C6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016000"/>
            <a:ext cx="2296160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5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47DFC-65F1-4875-43D6-4AA3B375D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an 46">
            <a:extLst>
              <a:ext uri="{FF2B5EF4-FFF2-40B4-BE49-F238E27FC236}">
                <a16:creationId xmlns:a16="http://schemas.microsoft.com/office/drawing/2014/main" id="{07DC95FE-64F0-4292-457C-D84B118B5389}"/>
              </a:ext>
            </a:extLst>
          </p:cNvPr>
          <p:cNvSpPr/>
          <p:nvPr/>
        </p:nvSpPr>
        <p:spPr>
          <a:xfrm rot="5400000">
            <a:off x="727275" y="1746846"/>
            <a:ext cx="1425179" cy="2879725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B96864-60DE-6B60-E7F3-0B66C2B56EDD}"/>
              </a:ext>
            </a:extLst>
          </p:cNvPr>
          <p:cNvSpPr/>
          <p:nvPr/>
        </p:nvSpPr>
        <p:spPr>
          <a:xfrm>
            <a:off x="0" y="5831682"/>
            <a:ext cx="12192000" cy="98822"/>
          </a:xfrm>
          <a:prstGeom prst="rect">
            <a:avLst/>
          </a:prstGeom>
          <a:solidFill>
            <a:srgbClr val="C9D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BB9B47-A94D-1DB1-A497-1046E137AAC5}"/>
              </a:ext>
            </a:extLst>
          </p:cNvPr>
          <p:cNvSpPr/>
          <p:nvPr/>
        </p:nvSpPr>
        <p:spPr>
          <a:xfrm>
            <a:off x="0" y="5955507"/>
            <a:ext cx="12192000" cy="79772"/>
          </a:xfrm>
          <a:prstGeom prst="rect">
            <a:avLst/>
          </a:prstGeom>
          <a:solidFill>
            <a:srgbClr val="009C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grpSp>
        <p:nvGrpSpPr>
          <p:cNvPr id="45060" name="Group 18">
            <a:extLst>
              <a:ext uri="{FF2B5EF4-FFF2-40B4-BE49-F238E27FC236}">
                <a16:creationId xmlns:a16="http://schemas.microsoft.com/office/drawing/2014/main" id="{DE6D3704-C028-35FC-D3C0-692D76F144A2}"/>
              </a:ext>
            </a:extLst>
          </p:cNvPr>
          <p:cNvGrpSpPr>
            <a:grpSpLocks/>
          </p:cNvGrpSpPr>
          <p:nvPr/>
        </p:nvGrpSpPr>
        <p:grpSpPr bwMode="auto">
          <a:xfrm>
            <a:off x="863311" y="2201626"/>
            <a:ext cx="8413751" cy="1835944"/>
            <a:chOff x="-18179" y="1968091"/>
            <a:chExt cx="7452908" cy="2447772"/>
          </a:xfrm>
        </p:grpSpPr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8D2BAFD5-7614-3909-39EF-B6DB660981D6}"/>
                </a:ext>
              </a:extLst>
            </p:cNvPr>
            <p:cNvSpPr/>
            <p:nvPr/>
          </p:nvSpPr>
          <p:spPr>
            <a:xfrm rot="5400000">
              <a:off x="-520680" y="2470592"/>
              <a:ext cx="2447772" cy="1442770"/>
            </a:xfrm>
            <a:prstGeom prst="can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  <p:sp>
          <p:nvSpPr>
            <p:cNvPr id="18" name="Can 17">
              <a:extLst>
                <a:ext uri="{FF2B5EF4-FFF2-40B4-BE49-F238E27FC236}">
                  <a16:creationId xmlns:a16="http://schemas.microsoft.com/office/drawing/2014/main" id="{00F5706E-943C-FBAD-423C-DED2EC08A35E}"/>
                </a:ext>
              </a:extLst>
            </p:cNvPr>
            <p:cNvSpPr/>
            <p:nvPr/>
          </p:nvSpPr>
          <p:spPr>
            <a:xfrm rot="5400000">
              <a:off x="3775607" y="531331"/>
              <a:ext cx="1900119" cy="5418124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9471916-A276-101D-5724-1F1A82F9C64B}"/>
              </a:ext>
            </a:extLst>
          </p:cNvPr>
          <p:cNvSpPr txBox="1"/>
          <p:nvPr/>
        </p:nvSpPr>
        <p:spPr bwMode="auto">
          <a:xfrm>
            <a:off x="2257637" y="2375181"/>
            <a:ext cx="6856197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3200" b="1" dirty="0"/>
              <a:t>  ETIKA</a:t>
            </a:r>
          </a:p>
          <a:p>
            <a:pPr algn="ctr" eaLnBrk="1" hangingPunct="1">
              <a:defRPr/>
            </a:pPr>
            <a:r>
              <a:rPr lang="en-US" sz="3200" b="1" dirty="0"/>
              <a:t> DAN </a:t>
            </a:r>
          </a:p>
          <a:p>
            <a:pPr algn="ctr" eaLnBrk="1" hangingPunct="1">
              <a:defRPr/>
            </a:pPr>
            <a:r>
              <a:rPr lang="en-US" sz="3200" b="1" dirty="0"/>
              <a:t>HUKUM ABORSI</a:t>
            </a:r>
            <a:endParaRPr lang="id-ID" sz="3200" b="1" noProof="1"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5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  <a:tileRect/>
              </a:gradFill>
              <a:cs typeface="Arial" pitchFamily="34" charset="0"/>
            </a:endParaRPr>
          </a:p>
        </p:txBody>
      </p:sp>
      <p:sp>
        <p:nvSpPr>
          <p:cNvPr id="55" name="Can 54">
            <a:extLst>
              <a:ext uri="{FF2B5EF4-FFF2-40B4-BE49-F238E27FC236}">
                <a16:creationId xmlns:a16="http://schemas.microsoft.com/office/drawing/2014/main" id="{A8DD3EF7-B38F-AA2E-2E86-E361C0D5139E}"/>
              </a:ext>
            </a:extLst>
          </p:cNvPr>
          <p:cNvSpPr/>
          <p:nvPr/>
        </p:nvSpPr>
        <p:spPr>
          <a:xfrm rot="5400000">
            <a:off x="9178929" y="2254285"/>
            <a:ext cx="1835944" cy="1816100"/>
          </a:xfrm>
          <a:prstGeom prst="can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pic>
        <p:nvPicPr>
          <p:cNvPr id="70" name="Picture 2" descr="Hasil gambar untuk data png">
            <a:extLst>
              <a:ext uri="{FF2B5EF4-FFF2-40B4-BE49-F238E27FC236}">
                <a16:creationId xmlns:a16="http://schemas.microsoft.com/office/drawing/2014/main" id="{EA511FAE-A16D-F7AA-73DC-0C8999BF0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9915525" y="857251"/>
            <a:ext cx="2276475" cy="1471681"/>
          </a:xfrm>
          <a:prstGeom prst="rect">
            <a:avLst/>
          </a:prstGeom>
          <a:noFill/>
        </p:spPr>
      </p:pic>
      <p:pic>
        <p:nvPicPr>
          <p:cNvPr id="72" name="Picture 2" descr="Hasil gambar untuk data png">
            <a:extLst>
              <a:ext uri="{FF2B5EF4-FFF2-40B4-BE49-F238E27FC236}">
                <a16:creationId xmlns:a16="http://schemas.microsoft.com/office/drawing/2014/main" id="{17519D5A-DFDD-B37E-BB45-7D1C187DD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-18838" y="834112"/>
            <a:ext cx="2276475" cy="1471681"/>
          </a:xfrm>
          <a:prstGeom prst="rect">
            <a:avLst/>
          </a:prstGeom>
          <a:noFill/>
        </p:spPr>
      </p:pic>
      <p:pic>
        <p:nvPicPr>
          <p:cNvPr id="73" name="Picture 2" descr="Hasil gambar untuk data png">
            <a:extLst>
              <a:ext uri="{FF2B5EF4-FFF2-40B4-BE49-F238E27FC236}">
                <a16:creationId xmlns:a16="http://schemas.microsoft.com/office/drawing/2014/main" id="{BE26E0E0-B8EF-7DB7-EDF4-A0EA12DCE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V="1">
            <a:off x="9915525" y="4379323"/>
            <a:ext cx="2276475" cy="1471681"/>
          </a:xfrm>
          <a:prstGeom prst="rect">
            <a:avLst/>
          </a:prstGeom>
          <a:noFill/>
        </p:spPr>
      </p:pic>
      <p:pic>
        <p:nvPicPr>
          <p:cNvPr id="74" name="Picture 2" descr="Hasil gambar untuk data png">
            <a:extLst>
              <a:ext uri="{FF2B5EF4-FFF2-40B4-BE49-F238E27FC236}">
                <a16:creationId xmlns:a16="http://schemas.microsoft.com/office/drawing/2014/main" id="{071C372C-1C96-E369-56CE-85F769FBD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 flipV="1">
            <a:off x="2416" y="4368712"/>
            <a:ext cx="2276475" cy="1471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4160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4B018-BA53-82E8-699D-8D59AB061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5C254DE7-FB30-9760-F6F1-9D77D3ED20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                        </a:t>
            </a:r>
          </a:p>
          <a:p>
            <a:r>
              <a:rPr lang="id-ID" dirty="0"/>
              <a:t>                                                       </a:t>
            </a:r>
          </a:p>
          <a:p>
            <a:r>
              <a:rPr lang="id-ID" dirty="0"/>
              <a:t>                                                </a:t>
            </a:r>
          </a:p>
          <a:p>
            <a:r>
              <a:rPr lang="id-ID" dirty="0"/>
              <a:t>                                         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4F5AB1-6012-7DB5-B28C-8C087FEACCA9}"/>
              </a:ext>
            </a:extLst>
          </p:cNvPr>
          <p:cNvSpPr/>
          <p:nvPr/>
        </p:nvSpPr>
        <p:spPr>
          <a:xfrm>
            <a:off x="245660" y="109182"/>
            <a:ext cx="11709779" cy="99227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                    </a:t>
            </a:r>
            <a:r>
              <a:rPr lang="id-ID" sz="4000" b="1" dirty="0"/>
              <a:t>ETIK</a:t>
            </a:r>
            <a:r>
              <a:rPr lang="en-US" sz="4000" b="1" dirty="0"/>
              <a:t>A</a:t>
            </a:r>
            <a:r>
              <a:rPr lang="id-ID" sz="4000" b="1" dirty="0"/>
              <a:t> </a:t>
            </a:r>
            <a:endParaRPr lang="en-US" sz="40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64C97D-CEBC-6A2D-240D-EC5674300186}"/>
              </a:ext>
            </a:extLst>
          </p:cNvPr>
          <p:cNvSpPr/>
          <p:nvPr/>
        </p:nvSpPr>
        <p:spPr>
          <a:xfrm>
            <a:off x="245660" y="1214651"/>
            <a:ext cx="7464720" cy="553416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4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Berasal</a:t>
            </a:r>
            <a:r>
              <a:rPr lang="en-US" alt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alt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US" alt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Yunani </a:t>
            </a:r>
            <a:r>
              <a:rPr lang="en-US" alt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aitu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ethos yang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berarti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norma-norma,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nilai-nilai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kaidah-kaidah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ukuran-ukuran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tingkah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laku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defTabSz="457200">
              <a:buFont typeface="Wingdings" panose="05000000000000000000" pitchFamily="2" charset="2"/>
              <a:buChar char="Ø"/>
              <a:defRPr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Berfungsi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pedoman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berperilaku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pelayanan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aturan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defTabSz="457200"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200"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Picture 2" descr="C:\Users\acer\Documents\makalah etika profesi\download (1).jpg">
            <a:extLst>
              <a:ext uri="{FF2B5EF4-FFF2-40B4-BE49-F238E27FC236}">
                <a16:creationId xmlns:a16="http://schemas.microsoft.com/office/drawing/2014/main" id="{F4383292-74B8-A0C6-6DAB-CF32E0FDB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099" y="1258802"/>
            <a:ext cx="4081240" cy="549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075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0CFE6-DD51-DC42-DD11-BFEFE5C39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21081415-308D-3EB0-1757-A0597D99E3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                        </a:t>
            </a:r>
          </a:p>
          <a:p>
            <a:r>
              <a:rPr lang="id-ID" dirty="0"/>
              <a:t>                                                       </a:t>
            </a:r>
          </a:p>
          <a:p>
            <a:r>
              <a:rPr lang="id-ID" dirty="0"/>
              <a:t>                                                </a:t>
            </a:r>
          </a:p>
          <a:p>
            <a:r>
              <a:rPr lang="id-ID" dirty="0"/>
              <a:t>                                                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C7B916-A486-697E-99DB-C00BD8D94573}"/>
              </a:ext>
            </a:extLst>
          </p:cNvPr>
          <p:cNvSpPr/>
          <p:nvPr/>
        </p:nvSpPr>
        <p:spPr>
          <a:xfrm>
            <a:off x="236560" y="1227284"/>
            <a:ext cx="7413920" cy="553416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4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defTabSz="457200"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Hukum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di Indonesia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bila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dilihat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sudut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pandang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KUHP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tindakan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pidana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yang di -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larang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dikenakan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sanksi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pidana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siapapun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endParaRPr lang="en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Namun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Undang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Undang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Kesehatan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ruang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celah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dilakukannya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defTabSz="457200"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335C67-3CA4-D120-CA44-95DD111DD3CD}"/>
              </a:ext>
            </a:extLst>
          </p:cNvPr>
          <p:cNvSpPr/>
          <p:nvPr/>
        </p:nvSpPr>
        <p:spPr>
          <a:xfrm>
            <a:off x="101599" y="96549"/>
            <a:ext cx="119888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 ABORSI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A01F40-55DE-702B-7D4E-AC9D2ADFA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719" y="1227283"/>
            <a:ext cx="4162719" cy="553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047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22A1C-1576-CC58-9E54-DFDAC0C22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Freeform: Shape 387">
            <a:extLst>
              <a:ext uri="{FF2B5EF4-FFF2-40B4-BE49-F238E27FC236}">
                <a16:creationId xmlns:a16="http://schemas.microsoft.com/office/drawing/2014/main" id="{85E8891A-C31D-4D53-2432-351DCADB6C75}"/>
              </a:ext>
            </a:extLst>
          </p:cNvPr>
          <p:cNvSpPr/>
          <p:nvPr/>
        </p:nvSpPr>
        <p:spPr>
          <a:xfrm>
            <a:off x="393201" y="1247280"/>
            <a:ext cx="11239486" cy="3885346"/>
          </a:xfrm>
          <a:custGeom>
            <a:avLst/>
            <a:gdLst>
              <a:gd name="connsiteX0" fmla="*/ 0 w 11068670"/>
              <a:gd name="connsiteY0" fmla="*/ 0 h 3694017"/>
              <a:gd name="connsiteX1" fmla="*/ 5579724 w 11068670"/>
              <a:gd name="connsiteY1" fmla="*/ 1051291 h 3694017"/>
              <a:gd name="connsiteX2" fmla="*/ 4000171 w 11068670"/>
              <a:gd name="connsiteY2" fmla="*/ 1993485 h 3694017"/>
              <a:gd name="connsiteX3" fmla="*/ 10347309 w 11068670"/>
              <a:gd name="connsiteY3" fmla="*/ 3089790 h 3694017"/>
              <a:gd name="connsiteX4" fmla="*/ 10461160 w 11068670"/>
              <a:gd name="connsiteY4" fmla="*/ 2846776 h 3694017"/>
              <a:gd name="connsiteX5" fmla="*/ 11068670 w 11068670"/>
              <a:gd name="connsiteY5" fmla="*/ 3451222 h 3694017"/>
              <a:gd name="connsiteX6" fmla="*/ 10064229 w 11068670"/>
              <a:gd name="connsiteY6" fmla="*/ 3694017 h 3694017"/>
              <a:gd name="connsiteX7" fmla="*/ 10182751 w 11068670"/>
              <a:gd name="connsiteY7" fmla="*/ 3441035 h 3694017"/>
              <a:gd name="connsiteX8" fmla="*/ 3559126 w 11068670"/>
              <a:gd name="connsiteY8" fmla="*/ 2132335 h 3694017"/>
              <a:gd name="connsiteX9" fmla="*/ 5333561 w 11068670"/>
              <a:gd name="connsiteY9" fmla="*/ 1031453 h 3694017"/>
              <a:gd name="connsiteX10" fmla="*/ 20516 w 11068670"/>
              <a:gd name="connsiteY10" fmla="*/ 39672 h 3694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68670" h="3694017">
                <a:moveTo>
                  <a:pt x="0" y="0"/>
                </a:moveTo>
                <a:cubicBezTo>
                  <a:pt x="2639428" y="82650"/>
                  <a:pt x="6622502" y="502505"/>
                  <a:pt x="5579724" y="1051291"/>
                </a:cubicBezTo>
                <a:cubicBezTo>
                  <a:pt x="5029274" y="1345521"/>
                  <a:pt x="2837729" y="1848022"/>
                  <a:pt x="4000171" y="1993485"/>
                </a:cubicBezTo>
                <a:lnTo>
                  <a:pt x="10347309" y="3089790"/>
                </a:lnTo>
                <a:lnTo>
                  <a:pt x="10461160" y="2846776"/>
                </a:lnTo>
                <a:lnTo>
                  <a:pt x="11068670" y="3451222"/>
                </a:lnTo>
                <a:lnTo>
                  <a:pt x="10064229" y="3694017"/>
                </a:lnTo>
                <a:lnTo>
                  <a:pt x="10182751" y="3441035"/>
                </a:lnTo>
                <a:lnTo>
                  <a:pt x="3559126" y="2132335"/>
                </a:lnTo>
                <a:cubicBezTo>
                  <a:pt x="2328305" y="1818270"/>
                  <a:pt x="4666866" y="1295929"/>
                  <a:pt x="5333561" y="1031453"/>
                </a:cubicBezTo>
                <a:cubicBezTo>
                  <a:pt x="6393436" y="575232"/>
                  <a:pt x="2212062" y="128931"/>
                  <a:pt x="20516" y="39672"/>
                </a:cubicBezTo>
                <a:close/>
              </a:path>
            </a:pathLst>
          </a:custGeom>
          <a:solidFill>
            <a:schemeClr val="accent6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43773136-CED0-F6F6-17CD-9E5EE34AC30D}"/>
              </a:ext>
            </a:extLst>
          </p:cNvPr>
          <p:cNvSpPr txBox="1"/>
          <p:nvPr/>
        </p:nvSpPr>
        <p:spPr>
          <a:xfrm>
            <a:off x="559313" y="1443779"/>
            <a:ext cx="2684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UU No 17 </a:t>
            </a:r>
            <a:r>
              <a:rPr lang="en-US" altLang="ko-KR" b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altLang="ko-K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2023 </a:t>
            </a:r>
          </a:p>
          <a:p>
            <a:r>
              <a:rPr lang="en-US" altLang="ko-K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ko-KR" b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altLang="ko-K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Kesehatan</a:t>
            </a:r>
          </a:p>
        </p:txBody>
      </p:sp>
      <p:sp>
        <p:nvSpPr>
          <p:cNvPr id="374" name="Oval 4">
            <a:extLst>
              <a:ext uri="{FF2B5EF4-FFF2-40B4-BE49-F238E27FC236}">
                <a16:creationId xmlns:a16="http://schemas.microsoft.com/office/drawing/2014/main" id="{43DAFAF3-EC86-1151-700D-865774A59A69}"/>
              </a:ext>
            </a:extLst>
          </p:cNvPr>
          <p:cNvSpPr/>
          <p:nvPr/>
        </p:nvSpPr>
        <p:spPr>
          <a:xfrm>
            <a:off x="7438341" y="2045401"/>
            <a:ext cx="1191896" cy="1070474"/>
          </a:xfrm>
          <a:custGeom>
            <a:avLst/>
            <a:gdLst/>
            <a:ahLst/>
            <a:cxnLst/>
            <a:rect l="l" t="t" r="r" b="b"/>
            <a:pathLst>
              <a:path w="710924" h="1130732">
                <a:moveTo>
                  <a:pt x="355597" y="74909"/>
                </a:moveTo>
                <a:cubicBezTo>
                  <a:pt x="200815" y="74909"/>
                  <a:pt x="75339" y="200399"/>
                  <a:pt x="75339" y="355199"/>
                </a:cubicBezTo>
                <a:cubicBezTo>
                  <a:pt x="75339" y="509999"/>
                  <a:pt x="200815" y="635489"/>
                  <a:pt x="355597" y="635489"/>
                </a:cubicBezTo>
                <a:cubicBezTo>
                  <a:pt x="510379" y="635489"/>
                  <a:pt x="635855" y="509999"/>
                  <a:pt x="635855" y="355199"/>
                </a:cubicBezTo>
                <a:cubicBezTo>
                  <a:pt x="635855" y="200399"/>
                  <a:pt x="510379" y="74909"/>
                  <a:pt x="355597" y="74909"/>
                </a:cubicBezTo>
                <a:close/>
                <a:moveTo>
                  <a:pt x="356644" y="0"/>
                </a:moveTo>
                <a:cubicBezTo>
                  <a:pt x="450198" y="0"/>
                  <a:pt x="543753" y="35690"/>
                  <a:pt x="615133" y="107070"/>
                </a:cubicBezTo>
                <a:cubicBezTo>
                  <a:pt x="757893" y="249830"/>
                  <a:pt x="726879" y="455901"/>
                  <a:pt x="615133" y="624048"/>
                </a:cubicBezTo>
                <a:cubicBezTo>
                  <a:pt x="498034" y="800250"/>
                  <a:pt x="450115" y="903089"/>
                  <a:pt x="356644" y="1130732"/>
                </a:cubicBezTo>
                <a:cubicBezTo>
                  <a:pt x="245790" y="889181"/>
                  <a:pt x="222208" y="814158"/>
                  <a:pt x="98155" y="624047"/>
                </a:cubicBezTo>
                <a:cubicBezTo>
                  <a:pt x="-20268" y="453474"/>
                  <a:pt x="-44605" y="249829"/>
                  <a:pt x="98155" y="107070"/>
                </a:cubicBezTo>
                <a:cubicBezTo>
                  <a:pt x="169534" y="35690"/>
                  <a:pt x="263089" y="0"/>
                  <a:pt x="356644" y="0"/>
                </a:cubicBezTo>
                <a:close/>
              </a:path>
            </a:pathLst>
          </a:custGeom>
          <a:solidFill>
            <a:schemeClr val="accent4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00">
              <a:solidFill>
                <a:schemeClr val="accent3"/>
              </a:solidFill>
            </a:endParaRPr>
          </a:p>
        </p:txBody>
      </p:sp>
      <p:sp>
        <p:nvSpPr>
          <p:cNvPr id="380" name="Oval 4">
            <a:extLst>
              <a:ext uri="{FF2B5EF4-FFF2-40B4-BE49-F238E27FC236}">
                <a16:creationId xmlns:a16="http://schemas.microsoft.com/office/drawing/2014/main" id="{FDBEC887-D761-D5E2-4A2B-46335671B5F5}"/>
              </a:ext>
            </a:extLst>
          </p:cNvPr>
          <p:cNvSpPr/>
          <p:nvPr/>
        </p:nvSpPr>
        <p:spPr>
          <a:xfrm>
            <a:off x="1391921" y="2090110"/>
            <a:ext cx="969200" cy="923043"/>
          </a:xfrm>
          <a:custGeom>
            <a:avLst/>
            <a:gdLst/>
            <a:ahLst/>
            <a:cxnLst/>
            <a:rect l="l" t="t" r="r" b="b"/>
            <a:pathLst>
              <a:path w="512777" h="815578">
                <a:moveTo>
                  <a:pt x="256487" y="54031"/>
                </a:moveTo>
                <a:cubicBezTo>
                  <a:pt x="144845" y="54031"/>
                  <a:pt x="54341" y="144545"/>
                  <a:pt x="54341" y="256199"/>
                </a:cubicBezTo>
                <a:cubicBezTo>
                  <a:pt x="54341" y="367853"/>
                  <a:pt x="144845" y="458367"/>
                  <a:pt x="256487" y="458367"/>
                </a:cubicBezTo>
                <a:cubicBezTo>
                  <a:pt x="368129" y="458367"/>
                  <a:pt x="458633" y="367853"/>
                  <a:pt x="458633" y="256199"/>
                </a:cubicBezTo>
                <a:cubicBezTo>
                  <a:pt x="458633" y="144545"/>
                  <a:pt x="368129" y="54031"/>
                  <a:pt x="256487" y="54031"/>
                </a:cubicBezTo>
                <a:close/>
                <a:moveTo>
                  <a:pt x="257241" y="0"/>
                </a:moveTo>
                <a:cubicBezTo>
                  <a:pt x="324720" y="0"/>
                  <a:pt x="392199" y="25743"/>
                  <a:pt x="443685" y="77228"/>
                </a:cubicBezTo>
                <a:cubicBezTo>
                  <a:pt x="546655" y="180198"/>
                  <a:pt x="524285" y="328833"/>
                  <a:pt x="443685" y="450115"/>
                </a:cubicBezTo>
                <a:cubicBezTo>
                  <a:pt x="359223" y="577207"/>
                  <a:pt x="324660" y="651383"/>
                  <a:pt x="257241" y="815578"/>
                </a:cubicBezTo>
                <a:cubicBezTo>
                  <a:pt x="177284" y="641351"/>
                  <a:pt x="160275" y="587238"/>
                  <a:pt x="70797" y="450115"/>
                </a:cubicBezTo>
                <a:cubicBezTo>
                  <a:pt x="-14619" y="327083"/>
                  <a:pt x="-32173" y="180198"/>
                  <a:pt x="70797" y="77228"/>
                </a:cubicBezTo>
                <a:cubicBezTo>
                  <a:pt x="122282" y="25743"/>
                  <a:pt x="189762" y="0"/>
                  <a:pt x="257241" y="0"/>
                </a:cubicBez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37094C87-0401-4DD0-6D32-B14F782337DE}"/>
              </a:ext>
            </a:extLst>
          </p:cNvPr>
          <p:cNvSpPr txBox="1">
            <a:spLocks/>
          </p:cNvSpPr>
          <p:nvPr/>
        </p:nvSpPr>
        <p:spPr>
          <a:xfrm>
            <a:off x="431320" y="92531"/>
            <a:ext cx="10895161" cy="61624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accent3"/>
                </a:solidFill>
              </a:rPr>
              <a:t>  </a:t>
            </a:r>
            <a:r>
              <a:rPr lang="en-US" b="1" dirty="0">
                <a:solidFill>
                  <a:schemeClr val="accent3"/>
                </a:solidFill>
              </a:rPr>
              <a:t>DASAR HUKUM / REGULASI KETENTUAN ABORSI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D810F8-1C75-720E-6876-9664F21DD04D}"/>
              </a:ext>
            </a:extLst>
          </p:cNvPr>
          <p:cNvSpPr txBox="1"/>
          <p:nvPr/>
        </p:nvSpPr>
        <p:spPr>
          <a:xfrm>
            <a:off x="1465765" y="2115606"/>
            <a:ext cx="745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92D050"/>
                </a:solidFill>
                <a:cs typeface="Arial" pitchFamily="34" charset="0"/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D557EF-F301-94DB-AF11-B6ECAE50CDD6}"/>
              </a:ext>
            </a:extLst>
          </p:cNvPr>
          <p:cNvSpPr txBox="1"/>
          <p:nvPr/>
        </p:nvSpPr>
        <p:spPr>
          <a:xfrm>
            <a:off x="6970073" y="5229171"/>
            <a:ext cx="684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FFC000"/>
                </a:solidFill>
                <a:cs typeface="Arial" pitchFamily="34" charset="0"/>
              </a:rPr>
              <a:t>05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8D8411-D77F-95CB-98EA-2A6E2B162C4A}"/>
              </a:ext>
            </a:extLst>
          </p:cNvPr>
          <p:cNvSpPr txBox="1"/>
          <p:nvPr/>
        </p:nvSpPr>
        <p:spPr>
          <a:xfrm>
            <a:off x="1868766" y="4644951"/>
            <a:ext cx="685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02</a:t>
            </a:r>
          </a:p>
        </p:txBody>
      </p:sp>
      <p:sp>
        <p:nvSpPr>
          <p:cNvPr id="24" name="Oval 4">
            <a:extLst>
              <a:ext uri="{FF2B5EF4-FFF2-40B4-BE49-F238E27FC236}">
                <a16:creationId xmlns:a16="http://schemas.microsoft.com/office/drawing/2014/main" id="{93A605B7-400E-8DC1-1373-672D50769FEE}"/>
              </a:ext>
            </a:extLst>
          </p:cNvPr>
          <p:cNvSpPr/>
          <p:nvPr/>
        </p:nvSpPr>
        <p:spPr>
          <a:xfrm>
            <a:off x="1743036" y="4518665"/>
            <a:ext cx="936535" cy="1175902"/>
          </a:xfrm>
          <a:custGeom>
            <a:avLst/>
            <a:gdLst/>
            <a:ahLst/>
            <a:cxnLst/>
            <a:rect l="l" t="t" r="r" b="b"/>
            <a:pathLst>
              <a:path w="730699" h="1162185">
                <a:moveTo>
                  <a:pt x="365489" y="76993"/>
                </a:moveTo>
                <a:cubicBezTo>
                  <a:pt x="206401" y="76993"/>
                  <a:pt x="77435" y="205973"/>
                  <a:pt x="77435" y="365079"/>
                </a:cubicBezTo>
                <a:cubicBezTo>
                  <a:pt x="77435" y="524185"/>
                  <a:pt x="206401" y="653165"/>
                  <a:pt x="365489" y="653165"/>
                </a:cubicBezTo>
                <a:cubicBezTo>
                  <a:pt x="524577" y="653165"/>
                  <a:pt x="653543" y="524185"/>
                  <a:pt x="653543" y="365079"/>
                </a:cubicBezTo>
                <a:cubicBezTo>
                  <a:pt x="653543" y="205973"/>
                  <a:pt x="524577" y="76993"/>
                  <a:pt x="365489" y="76993"/>
                </a:cubicBezTo>
                <a:close/>
                <a:moveTo>
                  <a:pt x="366564" y="0"/>
                </a:moveTo>
                <a:cubicBezTo>
                  <a:pt x="462721" y="0"/>
                  <a:pt x="558878" y="36683"/>
                  <a:pt x="632244" y="110048"/>
                </a:cubicBezTo>
                <a:cubicBezTo>
                  <a:pt x="778974" y="256779"/>
                  <a:pt x="747097" y="468582"/>
                  <a:pt x="632244" y="641407"/>
                </a:cubicBezTo>
                <a:cubicBezTo>
                  <a:pt x="511887" y="822511"/>
                  <a:pt x="462636" y="928209"/>
                  <a:pt x="366565" y="1162185"/>
                </a:cubicBezTo>
                <a:cubicBezTo>
                  <a:pt x="252627" y="913915"/>
                  <a:pt x="228389" y="836805"/>
                  <a:pt x="100885" y="641406"/>
                </a:cubicBezTo>
                <a:cubicBezTo>
                  <a:pt x="-20832" y="466088"/>
                  <a:pt x="-45846" y="256778"/>
                  <a:pt x="100885" y="110048"/>
                </a:cubicBezTo>
                <a:cubicBezTo>
                  <a:pt x="174250" y="36683"/>
                  <a:pt x="270407" y="0"/>
                  <a:pt x="366564" y="0"/>
                </a:cubicBezTo>
                <a:close/>
              </a:path>
            </a:pathLst>
          </a:custGeom>
          <a:solidFill>
            <a:schemeClr val="accent3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CD53FC-AE76-44F8-C340-427AF7A7C6DA}"/>
              </a:ext>
            </a:extLst>
          </p:cNvPr>
          <p:cNvSpPr txBox="1"/>
          <p:nvPr/>
        </p:nvSpPr>
        <p:spPr>
          <a:xfrm>
            <a:off x="7646007" y="2163193"/>
            <a:ext cx="749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6D3A93-3F3D-91FF-F6FC-74AC59CAC38D}"/>
              </a:ext>
            </a:extLst>
          </p:cNvPr>
          <p:cNvSpPr txBox="1"/>
          <p:nvPr/>
        </p:nvSpPr>
        <p:spPr>
          <a:xfrm>
            <a:off x="84393" y="508719"/>
            <a:ext cx="120232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000" dirty="0">
                <a:highlight>
                  <a:srgbClr val="800000"/>
                </a:highlight>
                <a:latin typeface="Abadi" panose="020B0604020104020204" pitchFamily="34" charset="0"/>
              </a:rPr>
              <a:t>Regulasi </a:t>
            </a:r>
            <a:r>
              <a:rPr lang="en-US" sz="2000" dirty="0">
                <a:latin typeface="Abadi" panose="020B0604020104020204" pitchFamily="34" charset="0"/>
              </a:rPr>
              <a:t>:</a:t>
            </a:r>
            <a:r>
              <a:rPr lang="id-ID" sz="2000" dirty="0">
                <a:latin typeface="Abadi" panose="020B0604020104020204" pitchFamily="34" charset="0"/>
              </a:rPr>
              <a:t> kata serapan dari bahasa Inggris regulation yang artinya </a:t>
            </a:r>
            <a:r>
              <a:rPr lang="id-ID" sz="2000" b="1" dirty="0">
                <a:latin typeface="Abadi" panose="020B0604020104020204" pitchFamily="34" charset="0"/>
              </a:rPr>
              <a:t>aturan atau hukum</a:t>
            </a:r>
            <a:r>
              <a:rPr lang="id-ID" sz="2000" dirty="0">
                <a:latin typeface="Abadi" panose="020B0604020104020204" pitchFamily="34" charset="0"/>
              </a:rPr>
              <a:t> . Dalam Kamus Collin Dictonary, kata t</a:t>
            </a:r>
            <a:r>
              <a:rPr lang="en-US" sz="2000" dirty="0">
                <a:latin typeface="Abadi" panose="020B0604020104020204" pitchFamily="34" charset="0"/>
              </a:rPr>
              <a:t>sb</a:t>
            </a:r>
            <a:r>
              <a:rPr lang="id-ID" sz="2000" dirty="0">
                <a:latin typeface="Abadi" panose="020B0604020104020204" pitchFamily="34" charset="0"/>
              </a:rPr>
              <a:t> diartikan d</a:t>
            </a:r>
            <a:r>
              <a:rPr lang="en-US" sz="2000" dirty="0">
                <a:latin typeface="Abadi" panose="020B0604020104020204" pitchFamily="34" charset="0"/>
              </a:rPr>
              <a:t>g</a:t>
            </a:r>
            <a:r>
              <a:rPr lang="id-ID" sz="2000" dirty="0">
                <a:latin typeface="Abadi" panose="020B0604020104020204" pitchFamily="34" charset="0"/>
              </a:rPr>
              <a:t>n aturan yg dibuat u</a:t>
            </a:r>
            <a:r>
              <a:rPr lang="en-US" sz="2000" dirty="0">
                <a:latin typeface="Abadi" panose="020B0604020104020204" pitchFamily="34" charset="0"/>
              </a:rPr>
              <a:t>t</a:t>
            </a:r>
            <a:r>
              <a:rPr lang="id-ID" sz="2000" dirty="0">
                <a:latin typeface="Abadi" panose="020B0604020104020204" pitchFamily="34" charset="0"/>
              </a:rPr>
              <a:t>k mengontrol cara sesuatu atau cara orang berperilaku. </a:t>
            </a:r>
            <a:endParaRPr lang="en-US" sz="2000" dirty="0">
              <a:latin typeface="Abadi" panose="020B06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CA9B6-6A51-C2CD-8232-FC9954D64508}"/>
              </a:ext>
            </a:extLst>
          </p:cNvPr>
          <p:cNvSpPr txBox="1"/>
          <p:nvPr/>
        </p:nvSpPr>
        <p:spPr>
          <a:xfrm>
            <a:off x="5878901" y="1291003"/>
            <a:ext cx="446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 No 28 </a:t>
            </a:r>
            <a:r>
              <a:rPr lang="en-US" altLang="ko-KR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altLang="ko-K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 </a:t>
            </a:r>
          </a:p>
          <a:p>
            <a:pPr algn="ctr"/>
            <a:r>
              <a:rPr lang="en-US" altLang="ko-K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altLang="ko-K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Pelaksana</a:t>
            </a:r>
            <a:r>
              <a:rPr lang="en-US" altLang="ko-K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UU no 17/2023)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D7BC2A-EA1A-ADC3-47BB-5CE1695D2D48}"/>
              </a:ext>
            </a:extLst>
          </p:cNvPr>
          <p:cNvSpPr txBox="1"/>
          <p:nvPr/>
        </p:nvSpPr>
        <p:spPr>
          <a:xfrm>
            <a:off x="10089328" y="3198167"/>
            <a:ext cx="70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65CA2C-B644-097B-79C6-8ABC2D026C90}"/>
              </a:ext>
            </a:extLst>
          </p:cNvPr>
          <p:cNvSpPr txBox="1"/>
          <p:nvPr/>
        </p:nvSpPr>
        <p:spPr>
          <a:xfrm>
            <a:off x="699769" y="3749724"/>
            <a:ext cx="332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UU NO 39 </a:t>
            </a:r>
            <a:r>
              <a:rPr lang="en-US" altLang="ko-KR" b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altLang="ko-KR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1999</a:t>
            </a:r>
          </a:p>
          <a:p>
            <a:pPr algn="ctr"/>
            <a:r>
              <a:rPr lang="en-US" altLang="ko-KR" b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altLang="ko-KR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Hak </a:t>
            </a:r>
            <a:r>
              <a:rPr lang="en-US" altLang="ko-KR" b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Asasi</a:t>
            </a:r>
            <a:r>
              <a:rPr lang="en-US" altLang="ko-KR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altLang="ko-KR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68FBDA-77A4-D155-50AC-8EC243FF701D}"/>
              </a:ext>
            </a:extLst>
          </p:cNvPr>
          <p:cNvSpPr txBox="1"/>
          <p:nvPr/>
        </p:nvSpPr>
        <p:spPr>
          <a:xfrm>
            <a:off x="9153572" y="2388751"/>
            <a:ext cx="27594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   </a:t>
            </a:r>
            <a:r>
              <a:rPr lang="id-ID" sz="18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UU </a:t>
            </a:r>
            <a:r>
              <a:rPr lang="en-US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id-ID" sz="18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b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2023</a:t>
            </a:r>
            <a:endParaRPr lang="en-US" sz="18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b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KUHP</a:t>
            </a:r>
            <a:endParaRPr lang="en-US" sz="18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C12C0D-108D-1C9D-1B35-5894C8849776}"/>
              </a:ext>
            </a:extLst>
          </p:cNvPr>
          <p:cNvSpPr txBox="1"/>
          <p:nvPr/>
        </p:nvSpPr>
        <p:spPr>
          <a:xfrm>
            <a:off x="5801899" y="4396055"/>
            <a:ext cx="34692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accent1"/>
                </a:solidFill>
              </a:rPr>
              <a:t>    </a:t>
            </a:r>
            <a:r>
              <a:rPr lang="id-ID" sz="18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UU no </a:t>
            </a:r>
            <a:r>
              <a:rPr lang="en-US" sz="18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en-US" sz="1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Anak</a:t>
            </a:r>
            <a:endParaRPr lang="en-US" sz="1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dirty="0">
              <a:solidFill>
                <a:schemeClr val="accent1"/>
              </a:solidFill>
            </a:endParaRP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4BCC2AE1-BDD4-FA2F-DE7E-DF4463379267}"/>
              </a:ext>
            </a:extLst>
          </p:cNvPr>
          <p:cNvSpPr/>
          <p:nvPr/>
        </p:nvSpPr>
        <p:spPr>
          <a:xfrm>
            <a:off x="9951528" y="3109480"/>
            <a:ext cx="1066746" cy="1034491"/>
          </a:xfrm>
          <a:custGeom>
            <a:avLst/>
            <a:gdLst/>
            <a:ahLst/>
            <a:cxnLst/>
            <a:rect l="l" t="t" r="r" b="b"/>
            <a:pathLst>
              <a:path w="512777" h="815578">
                <a:moveTo>
                  <a:pt x="256487" y="54031"/>
                </a:moveTo>
                <a:cubicBezTo>
                  <a:pt x="144845" y="54031"/>
                  <a:pt x="54341" y="144545"/>
                  <a:pt x="54341" y="256199"/>
                </a:cubicBezTo>
                <a:cubicBezTo>
                  <a:pt x="54341" y="367853"/>
                  <a:pt x="144845" y="458367"/>
                  <a:pt x="256487" y="458367"/>
                </a:cubicBezTo>
                <a:cubicBezTo>
                  <a:pt x="368129" y="458367"/>
                  <a:pt x="458633" y="367853"/>
                  <a:pt x="458633" y="256199"/>
                </a:cubicBezTo>
                <a:cubicBezTo>
                  <a:pt x="458633" y="144545"/>
                  <a:pt x="368129" y="54031"/>
                  <a:pt x="256487" y="54031"/>
                </a:cubicBezTo>
                <a:close/>
                <a:moveTo>
                  <a:pt x="257241" y="0"/>
                </a:moveTo>
                <a:cubicBezTo>
                  <a:pt x="324720" y="0"/>
                  <a:pt x="392199" y="25743"/>
                  <a:pt x="443685" y="77228"/>
                </a:cubicBezTo>
                <a:cubicBezTo>
                  <a:pt x="546655" y="180198"/>
                  <a:pt x="524285" y="328833"/>
                  <a:pt x="443685" y="450115"/>
                </a:cubicBezTo>
                <a:cubicBezTo>
                  <a:pt x="359223" y="577207"/>
                  <a:pt x="324660" y="651383"/>
                  <a:pt x="257241" y="815578"/>
                </a:cubicBezTo>
                <a:cubicBezTo>
                  <a:pt x="177284" y="641351"/>
                  <a:pt x="160275" y="587238"/>
                  <a:pt x="70797" y="450115"/>
                </a:cubicBezTo>
                <a:cubicBezTo>
                  <a:pt x="-14619" y="327083"/>
                  <a:pt x="-32173" y="180198"/>
                  <a:pt x="70797" y="77228"/>
                </a:cubicBezTo>
                <a:cubicBezTo>
                  <a:pt x="122282" y="25743"/>
                  <a:pt x="189762" y="0"/>
                  <a:pt x="257241" y="0"/>
                </a:cubicBez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Oval 4">
            <a:extLst>
              <a:ext uri="{FF2B5EF4-FFF2-40B4-BE49-F238E27FC236}">
                <a16:creationId xmlns:a16="http://schemas.microsoft.com/office/drawing/2014/main" id="{8AA89465-F511-8E56-D778-2C5D155B4C35}"/>
              </a:ext>
            </a:extLst>
          </p:cNvPr>
          <p:cNvSpPr/>
          <p:nvPr/>
        </p:nvSpPr>
        <p:spPr>
          <a:xfrm>
            <a:off x="6843845" y="5116099"/>
            <a:ext cx="936535" cy="1175902"/>
          </a:xfrm>
          <a:custGeom>
            <a:avLst/>
            <a:gdLst/>
            <a:ahLst/>
            <a:cxnLst/>
            <a:rect l="l" t="t" r="r" b="b"/>
            <a:pathLst>
              <a:path w="730699" h="1162185">
                <a:moveTo>
                  <a:pt x="365489" y="76993"/>
                </a:moveTo>
                <a:cubicBezTo>
                  <a:pt x="206401" y="76993"/>
                  <a:pt x="77435" y="205973"/>
                  <a:pt x="77435" y="365079"/>
                </a:cubicBezTo>
                <a:cubicBezTo>
                  <a:pt x="77435" y="524185"/>
                  <a:pt x="206401" y="653165"/>
                  <a:pt x="365489" y="653165"/>
                </a:cubicBezTo>
                <a:cubicBezTo>
                  <a:pt x="524577" y="653165"/>
                  <a:pt x="653543" y="524185"/>
                  <a:pt x="653543" y="365079"/>
                </a:cubicBezTo>
                <a:cubicBezTo>
                  <a:pt x="653543" y="205973"/>
                  <a:pt x="524577" y="76993"/>
                  <a:pt x="365489" y="76993"/>
                </a:cubicBezTo>
                <a:close/>
                <a:moveTo>
                  <a:pt x="366564" y="0"/>
                </a:moveTo>
                <a:cubicBezTo>
                  <a:pt x="462721" y="0"/>
                  <a:pt x="558878" y="36683"/>
                  <a:pt x="632244" y="110048"/>
                </a:cubicBezTo>
                <a:cubicBezTo>
                  <a:pt x="778974" y="256779"/>
                  <a:pt x="747097" y="468582"/>
                  <a:pt x="632244" y="641407"/>
                </a:cubicBezTo>
                <a:cubicBezTo>
                  <a:pt x="511887" y="822511"/>
                  <a:pt x="462636" y="928209"/>
                  <a:pt x="366565" y="1162185"/>
                </a:cubicBezTo>
                <a:cubicBezTo>
                  <a:pt x="252627" y="913915"/>
                  <a:pt x="228389" y="836805"/>
                  <a:pt x="100885" y="641406"/>
                </a:cubicBezTo>
                <a:cubicBezTo>
                  <a:pt x="-20832" y="466088"/>
                  <a:pt x="-45846" y="256778"/>
                  <a:pt x="100885" y="110048"/>
                </a:cubicBezTo>
                <a:cubicBezTo>
                  <a:pt x="174250" y="36683"/>
                  <a:pt x="270407" y="0"/>
                  <a:pt x="366564" y="0"/>
                </a:cubicBezTo>
                <a:close/>
              </a:path>
            </a:pathLst>
          </a:custGeom>
          <a:solidFill>
            <a:schemeClr val="accent3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91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E845B-931C-A3CF-B4CE-0528EAB9A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5">
            <a:extLst>
              <a:ext uri="{FF2B5EF4-FFF2-40B4-BE49-F238E27FC236}">
                <a16:creationId xmlns:a16="http://schemas.microsoft.com/office/drawing/2014/main" id="{91FDA23B-4F06-03CC-C7AC-EE0211B06D1B}"/>
              </a:ext>
            </a:extLst>
          </p:cNvPr>
          <p:cNvSpPr txBox="1">
            <a:spLocks/>
          </p:cNvSpPr>
          <p:nvPr/>
        </p:nvSpPr>
        <p:spPr>
          <a:xfrm>
            <a:off x="315883" y="232012"/>
            <a:ext cx="11654443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 fontScale="25000" lnSpcReduction="200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</a:t>
            </a:r>
            <a:br>
              <a:rPr lang="id-ID" sz="3600" b="1" dirty="0">
                <a:latin typeface="Arial Black" pitchFamily="34" charset="0"/>
              </a:rPr>
            </a:b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                                                                                 </a:t>
            </a:r>
          </a:p>
          <a:p>
            <a:pPr>
              <a:lnSpc>
                <a:spcPct val="80000"/>
              </a:lnSpc>
              <a:defRPr/>
            </a:pPr>
            <a:r>
              <a:rPr lang="id-ID" sz="9600" b="1" dirty="0">
                <a:latin typeface="Arial Black" pitchFamily="34" charset="0"/>
              </a:rPr>
              <a:t>    </a:t>
            </a:r>
            <a:r>
              <a:rPr lang="en-US" sz="9600" b="1" dirty="0">
                <a:latin typeface="Arial Black" pitchFamily="34" charset="0"/>
              </a:rPr>
              <a:t>                               </a:t>
            </a:r>
            <a:r>
              <a:rPr lang="en-US" sz="9600" b="1" dirty="0" err="1">
                <a:latin typeface="Arial Black" pitchFamily="34" charset="0"/>
              </a:rPr>
              <a:t>uu</a:t>
            </a:r>
            <a:r>
              <a:rPr lang="en-US" sz="9600" b="1" dirty="0">
                <a:latin typeface="Arial Black" pitchFamily="34" charset="0"/>
              </a:rPr>
              <a:t> NO 17 TAHUN 2023</a:t>
            </a:r>
            <a:r>
              <a:rPr lang="en-US" sz="11200" b="1" dirty="0">
                <a:latin typeface="Arial Black" pitchFamily="34" charset="0"/>
              </a:rPr>
              <a:t>   </a:t>
            </a:r>
            <a:r>
              <a:rPr lang="id-ID" sz="11200" b="1" dirty="0">
                <a:latin typeface="Arial Black" pitchFamily="34" charset="0"/>
              </a:rPr>
              <a:t> </a:t>
            </a:r>
            <a:br>
              <a:rPr lang="id-ID" sz="11200" b="1" dirty="0"/>
            </a:br>
            <a:br>
              <a:rPr lang="id-ID" sz="11200" b="1" dirty="0">
                <a:latin typeface="Arial Black" pitchFamily="34" charset="0"/>
              </a:rPr>
            </a:br>
            <a:endParaRPr lang="id-ID" sz="11200" dirty="0">
              <a:latin typeface="Calibri"/>
              <a:cs typeface="Calibri"/>
            </a:endParaRP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C6EFC187-DEF4-2040-3F76-A863CC63D6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2140739"/>
              </p:ext>
            </p:extLst>
          </p:nvPr>
        </p:nvGraphicFramePr>
        <p:xfrm>
          <a:off x="3092943" y="1293324"/>
          <a:ext cx="5881252" cy="5108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object 5">
            <a:extLst>
              <a:ext uri="{FF2B5EF4-FFF2-40B4-BE49-F238E27FC236}">
                <a16:creationId xmlns:a16="http://schemas.microsoft.com/office/drawing/2014/main" id="{35FA13A9-2AB4-D3CF-E328-0B1CC0D7BE38}"/>
              </a:ext>
            </a:extLst>
          </p:cNvPr>
          <p:cNvSpPr txBox="1"/>
          <p:nvPr/>
        </p:nvSpPr>
        <p:spPr>
          <a:xfrm>
            <a:off x="5467350" y="6527243"/>
            <a:ext cx="12573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 err="1">
                <a:latin typeface="Bookman Uralic"/>
                <a:cs typeface="Bookman Uralic"/>
              </a:rPr>
              <a:t>Wati</a:t>
            </a:r>
            <a:r>
              <a:rPr lang="en-US" sz="1200" dirty="0">
                <a:latin typeface="Bookman Uralic"/>
                <a:cs typeface="Bookman Uralic"/>
              </a:rPr>
              <a:t> </a:t>
            </a:r>
            <a:r>
              <a:rPr lang="en-US" sz="1200" dirty="0" err="1">
                <a:latin typeface="Bookman Uralic"/>
                <a:cs typeface="Bookman Uralic"/>
              </a:rPr>
              <a:t>Presentasi</a:t>
            </a:r>
            <a:endParaRPr sz="1200" dirty="0">
              <a:latin typeface="Bookman Uralic"/>
              <a:cs typeface="Bookman Uralic"/>
            </a:endParaRPr>
          </a:p>
        </p:txBody>
      </p:sp>
    </p:spTree>
    <p:extLst>
      <p:ext uri="{BB962C8B-B14F-4D97-AF65-F5344CB8AC3E}">
        <p14:creationId xmlns:p14="http://schemas.microsoft.com/office/powerpoint/2010/main" val="239228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55F9A-772E-C662-1DCF-CC95BBDB0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DDD6C5F-20ED-CFCB-5D1F-B9D639CCB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23851"/>
              </p:ext>
            </p:extLst>
          </p:nvPr>
        </p:nvGraphicFramePr>
        <p:xfrm>
          <a:off x="272142" y="1089228"/>
          <a:ext cx="11646390" cy="561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2458">
                  <a:extLst>
                    <a:ext uri="{9D8B030D-6E8A-4147-A177-3AD203B41FA5}">
                      <a16:colId xmlns:a16="http://schemas.microsoft.com/office/drawing/2014/main" val="1265517089"/>
                    </a:ext>
                  </a:extLst>
                </a:gridCol>
                <a:gridCol w="5593932">
                  <a:extLst>
                    <a:ext uri="{9D8B030D-6E8A-4147-A177-3AD203B41FA5}">
                      <a16:colId xmlns:a16="http://schemas.microsoft.com/office/drawing/2014/main" val="2572314807"/>
                    </a:ext>
                  </a:extLst>
                </a:gridCol>
              </a:tblGrid>
              <a:tr h="49633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BAB I : KETENTUAN UMUM PASAL 1- 3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BAB XI : SISTEM INFORMASI KESEHATAN  PASAL 345- 351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95874"/>
                  </a:ext>
                </a:extLst>
              </a:tr>
              <a:tr h="496331">
                <a:tc>
                  <a:txBody>
                    <a:bodyPr/>
                    <a:lstStyle/>
                    <a:p>
                      <a:r>
                        <a:rPr lang="en-US" sz="1600" b="1" dirty="0"/>
                        <a:t>BAB II : HAK &amp; KEWAJIBAN PASAL 4 - 5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BAB XII : KEJADIAAN LUAR BIASA DAN WABAH  352- 400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231542"/>
                  </a:ext>
                </a:extLst>
              </a:tr>
              <a:tr h="49633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III : TG JAWAB PP &amp; PEMDA  PASAL 6 - 16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III :  PENDANAAN KESEHATAN  PASAL 401 - 412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830761"/>
                  </a:ext>
                </a:extLst>
              </a:tr>
              <a:tr h="77509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IV : PENYELENGGARAAN KESEHATAN 17 - 21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IV :  KOORDINASI &amp; SINKRONISASI SISTEM PENGUATAN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                KESEHATAN PASAL 413 – 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12364"/>
                  </a:ext>
                </a:extLst>
              </a:tr>
              <a:tr h="49633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BAB V : UPAYA KESEHATAN PASAL 22 - 167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XV : PARTISIPASI MASYARAKAT  PASAL 417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633720"/>
                  </a:ext>
                </a:extLst>
              </a:tr>
              <a:tr h="49633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VI : FASILITAS  YANKES PASAL 168 -196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XVI :  PEMBINAAN &amp; PENGAWASAN PASAL 418 – 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438254"/>
                  </a:ext>
                </a:extLst>
              </a:tr>
              <a:tr h="49633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BAB VII : SDM KESEHATAN  PASAL 197 - 313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XVII : PENYIDIKAN  PASAL 424 - 426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139497"/>
                  </a:ext>
                </a:extLst>
              </a:tr>
              <a:tr h="185978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VIII : PERBEKALAN KESEHATAN PASAL 314-321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IX  : KETAHANAN KEFARMASIAN &amp; ALKES PASAL 322- 333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X  : TEKNOLOGI KESEHATAN PASAL  334 – 344</a:t>
                      </a:r>
                    </a:p>
                    <a:p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BAB VIII : KETENTUANAN PIDANA PASAL 427 - 448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XIX  : KETENTUAN PERALIHAN PASAL 449 - 452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BAB XX  : KETENTUAN PENUTUP PASAL  453 – 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693322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86292BA3-D75D-C0F6-2DD6-240A7B9967C8}"/>
              </a:ext>
            </a:extLst>
          </p:cNvPr>
          <p:cNvSpPr/>
          <p:nvPr/>
        </p:nvSpPr>
        <p:spPr>
          <a:xfrm flipH="1">
            <a:off x="272141" y="0"/>
            <a:ext cx="11646391" cy="9241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SISTEMATIKA UNDANG – UNDANG NO 17 TAHUN 2023 TENTANG KESEHATAN   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2451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81FD7-B1FE-3B0D-2283-BC6EE1752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5">
            <a:extLst>
              <a:ext uri="{FF2B5EF4-FFF2-40B4-BE49-F238E27FC236}">
                <a16:creationId xmlns:a16="http://schemas.microsoft.com/office/drawing/2014/main" id="{25A8BE41-F0CA-317A-3245-EE979CBF4FBA}"/>
              </a:ext>
            </a:extLst>
          </p:cNvPr>
          <p:cNvSpPr txBox="1">
            <a:spLocks/>
          </p:cNvSpPr>
          <p:nvPr/>
        </p:nvSpPr>
        <p:spPr>
          <a:xfrm>
            <a:off x="64031" y="121920"/>
            <a:ext cx="11961654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3600" kern="0" dirty="0">
                <a:solidFill>
                  <a:schemeClr val="bg1"/>
                </a:solidFill>
                <a:latin typeface="Pompiere" panose="020B0604020202020204" charset="0"/>
                <a:sym typeface="Arial"/>
              </a:rPr>
              <a:t>   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UNDANG – UNDANG N0 17 TAHUN 2023 TENTANG KESEHATAN  </a:t>
            </a:r>
            <a:endParaRPr lang="id-ID"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67CF5D-BBAC-112E-0A4C-54635DE4B3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87161"/>
              </p:ext>
            </p:extLst>
          </p:nvPr>
        </p:nvGraphicFramePr>
        <p:xfrm>
          <a:off x="2052320" y="965713"/>
          <a:ext cx="9973365" cy="585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440">
                  <a:extLst>
                    <a:ext uri="{9D8B030D-6E8A-4147-A177-3AD203B41FA5}">
                      <a16:colId xmlns:a16="http://schemas.microsoft.com/office/drawing/2014/main" val="2525168026"/>
                    </a:ext>
                  </a:extLst>
                </a:gridCol>
                <a:gridCol w="8611925">
                  <a:extLst>
                    <a:ext uri="{9D8B030D-6E8A-4147-A177-3AD203B41FA5}">
                      <a16:colId xmlns:a16="http://schemas.microsoft.com/office/drawing/2014/main" val="4209072105"/>
                    </a:ext>
                  </a:extLst>
                </a:gridCol>
              </a:tblGrid>
              <a:tr h="54782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2369"/>
                  </a:ext>
                </a:extLst>
              </a:tr>
              <a:tr h="5222547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</a:t>
                      </a: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(2) </a:t>
                      </a: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Setiap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Orang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dilarang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kecuali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diperbolehkan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sesuai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ketentuan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kitab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undang-undang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hukum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Pelaksanaan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diperbolehkan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se-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bagaimana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hanya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dilakukan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</a:t>
                      </a:r>
                    </a:p>
                    <a:p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>
                        <a:buAutoNum type="alphaLcPeriod"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oleh Tenaga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Medis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dibantu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Tenaga Kesehatan yang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memiliki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kompetensi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kewenangan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</a:t>
                      </a:r>
                    </a:p>
                    <a:p>
                      <a:pPr marL="342900" indent="-342900">
                        <a:buAutoNum type="alphaLcPeriod"/>
                      </a:pP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>
                        <a:buAutoNum type="alphaLcPeriod"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pada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Fasilitas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Pelayanan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Kesehatan yang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memenuhi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syarat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ditetapkan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oleh Menteri; dan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per-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setujuan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hamil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bersangkutan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; dan</a:t>
                      </a:r>
                    </a:p>
                    <a:p>
                      <a:pPr marL="0" indent="0">
                        <a:buNone/>
                      </a:pP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persetujuan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suami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kecuali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korban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perkosaan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Pemerintah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Pusat,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Pemerintah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Daerah, dan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masyarakat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bertanggung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jawab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melindungi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mencegah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serta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bertentangan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ketentuan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peraturan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perundang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undangan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87944"/>
                  </a:ext>
                </a:extLst>
              </a:tr>
            </a:tbl>
          </a:graphicData>
        </a:graphic>
      </p:graphicFrame>
      <p:sp>
        <p:nvSpPr>
          <p:cNvPr id="2" name="object 7">
            <a:extLst>
              <a:ext uri="{FF2B5EF4-FFF2-40B4-BE49-F238E27FC236}">
                <a16:creationId xmlns:a16="http://schemas.microsoft.com/office/drawing/2014/main" id="{006952E6-D677-FDBA-E728-DE7B105AE5BC}"/>
              </a:ext>
            </a:extLst>
          </p:cNvPr>
          <p:cNvSpPr/>
          <p:nvPr/>
        </p:nvSpPr>
        <p:spPr>
          <a:xfrm flipH="1">
            <a:off x="39956" y="1076960"/>
            <a:ext cx="2093644" cy="5659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808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94477F3-E899-3221-2474-F13285D80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886254"/>
              </p:ext>
            </p:extLst>
          </p:nvPr>
        </p:nvGraphicFramePr>
        <p:xfrm>
          <a:off x="1940560" y="812801"/>
          <a:ext cx="10164415" cy="5931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730">
                  <a:extLst>
                    <a:ext uri="{9D8B030D-6E8A-4147-A177-3AD203B41FA5}">
                      <a16:colId xmlns:a16="http://schemas.microsoft.com/office/drawing/2014/main" val="3328813479"/>
                    </a:ext>
                  </a:extLst>
                </a:gridCol>
                <a:gridCol w="8523685">
                  <a:extLst>
                    <a:ext uri="{9D8B030D-6E8A-4147-A177-3AD203B41FA5}">
                      <a16:colId xmlns:a16="http://schemas.microsoft.com/office/drawing/2014/main" val="4150990491"/>
                    </a:ext>
                  </a:extLst>
                </a:gridCol>
              </a:tblGrid>
              <a:tr h="479771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SANKSI PIDANA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389757"/>
                  </a:ext>
                </a:extLst>
              </a:tr>
              <a:tr h="1219815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Setiap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sesuai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dikecualikan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Pasal 60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dipidana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4 (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empat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en-US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6177"/>
                  </a:ext>
                </a:extLst>
              </a:tr>
              <a:tr h="423182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428 </a:t>
                      </a:r>
                    </a:p>
                    <a:p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</a:t>
                      </a:r>
                    </a:p>
                    <a:p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</a:p>
                    <a:p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(2)</a:t>
                      </a:r>
                    </a:p>
                    <a:p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(3)</a:t>
                      </a:r>
                    </a:p>
                    <a:p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Setiap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Orang yang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sesuai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ketentuan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Pasal 60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terhadap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seorang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Perempuan : </a:t>
                      </a:r>
                    </a:p>
                    <a:p>
                      <a:pPr marL="0" indent="0">
                        <a:buNone/>
                      </a:pP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a.dengan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persetujuan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dipidana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5 (lima)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indent="0">
                        <a:buNone/>
                      </a:pP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b.atau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tanpa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persetujuan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Perempuan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dipidana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12 (dua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belas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indent="0">
                        <a:buNone/>
                      </a:pPr>
                      <a:endParaRPr lang="en-US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Jika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perbuatan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huruf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mengakibatkan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dipidana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8 (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delapan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0" indent="0">
                        <a:buNone/>
                      </a:pPr>
                      <a:endParaRPr lang="en-US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Jika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perbuatan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huruf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mengakibatkan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dipidana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penjarapaling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15 (lima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belas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319062"/>
                  </a:ext>
                </a:extLst>
              </a:tr>
            </a:tbl>
          </a:graphicData>
        </a:graphic>
      </p:graphicFrame>
      <p:sp>
        <p:nvSpPr>
          <p:cNvPr id="3" name="Title 15">
            <a:extLst>
              <a:ext uri="{FF2B5EF4-FFF2-40B4-BE49-F238E27FC236}">
                <a16:creationId xmlns:a16="http://schemas.microsoft.com/office/drawing/2014/main" id="{3579997E-0DDA-8BE9-2C59-5FFE055334BD}"/>
              </a:ext>
            </a:extLst>
          </p:cNvPr>
          <p:cNvSpPr txBox="1">
            <a:spLocks/>
          </p:cNvSpPr>
          <p:nvPr/>
        </p:nvSpPr>
        <p:spPr>
          <a:xfrm>
            <a:off x="87024" y="113786"/>
            <a:ext cx="12017951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3600" kern="0" dirty="0">
                <a:solidFill>
                  <a:schemeClr val="bg1"/>
                </a:solidFill>
                <a:latin typeface="Pompiere" panose="020B0604020202020204" charset="0"/>
                <a:sym typeface="Arial"/>
              </a:rPr>
              <a:t>   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UNDANG - UNDANG N0 17 TAHUN 2023 TENTANG KESEHATAN  </a:t>
            </a:r>
            <a:endParaRPr lang="id-ID"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CFA01B-1AD2-3521-A75D-FA411D7FA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24" y="934720"/>
            <a:ext cx="1782416" cy="580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8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ADDE1-708D-60D8-443F-BAD327DA4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5">
            <a:extLst>
              <a:ext uri="{FF2B5EF4-FFF2-40B4-BE49-F238E27FC236}">
                <a16:creationId xmlns:a16="http://schemas.microsoft.com/office/drawing/2014/main" id="{0B25CD31-60B1-C2E8-3B56-2562869F7BB9}"/>
              </a:ext>
            </a:extLst>
          </p:cNvPr>
          <p:cNvSpPr txBox="1">
            <a:spLocks/>
          </p:cNvSpPr>
          <p:nvPr/>
        </p:nvSpPr>
        <p:spPr>
          <a:xfrm>
            <a:off x="10160" y="0"/>
            <a:ext cx="12120880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3600" kern="0" dirty="0">
                <a:solidFill>
                  <a:schemeClr val="bg1"/>
                </a:solidFill>
                <a:latin typeface="Pompiere" panose="020B0604020202020204" charset="0"/>
                <a:sym typeface="Arial"/>
              </a:rPr>
              <a:t>   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UNDANG – UNDANG N0 17 TAHUN 2023 TENTANG KESEHATAN  </a:t>
            </a:r>
            <a:endParaRPr lang="id-ID"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A66617-305D-2A95-B796-4577B86E3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938282"/>
              </p:ext>
            </p:extLst>
          </p:nvPr>
        </p:nvGraphicFramePr>
        <p:xfrm>
          <a:off x="2570480" y="728480"/>
          <a:ext cx="9560560" cy="6058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4820">
                  <a:extLst>
                    <a:ext uri="{9D8B030D-6E8A-4147-A177-3AD203B41FA5}">
                      <a16:colId xmlns:a16="http://schemas.microsoft.com/office/drawing/2014/main" val="2525168026"/>
                    </a:ext>
                  </a:extLst>
                </a:gridCol>
                <a:gridCol w="7835740">
                  <a:extLst>
                    <a:ext uri="{9D8B030D-6E8A-4147-A177-3AD203B41FA5}">
                      <a16:colId xmlns:a16="http://schemas.microsoft.com/office/drawing/2014/main" val="4209072105"/>
                    </a:ext>
                  </a:extLst>
                </a:gridCol>
              </a:tblGrid>
              <a:tr h="695918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BAB XVIII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SANKSI PIDANA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2369"/>
                  </a:ext>
                </a:extLst>
              </a:tr>
              <a:tr h="5362481"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 429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</a:t>
                      </a: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(2)</a:t>
                      </a: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(3)</a:t>
                      </a:r>
                    </a:p>
                    <a:p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Tenaga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Medis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Tenaga Kesehatan yang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Pasal 428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pidananya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ditambah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l/3 (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tiga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 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Both"/>
                        <a:tabLst/>
                        <a:defRPr/>
                      </a:pP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Tenaga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Medis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Tenaga Kesehatan yang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dijatuhi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tambah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berupa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pencabutan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tertentu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yaitu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a.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memegang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jabatan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umumnya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jabatan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tentu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dan/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b.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menjalankan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profesi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tertentu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Tenaga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Medis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Tenaga Kesehatan yang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karena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indikasi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kedaruratan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medis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terhadap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korban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perkosaan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kekerasan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seksual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lain yang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menyebabkan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kehamilan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Pasal 60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dipidana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8794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00776E8-8D48-A324-9C1C-542D2C60E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" y="728480"/>
            <a:ext cx="2560320" cy="6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0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BA8D0-89B3-80E1-F349-C22961773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5">
            <a:extLst>
              <a:ext uri="{FF2B5EF4-FFF2-40B4-BE49-F238E27FC236}">
                <a16:creationId xmlns:a16="http://schemas.microsoft.com/office/drawing/2014/main" id="{45073A24-358A-44DF-D48B-AA457E7BC02F}"/>
              </a:ext>
            </a:extLst>
          </p:cNvPr>
          <p:cNvSpPr txBox="1">
            <a:spLocks/>
          </p:cNvSpPr>
          <p:nvPr/>
        </p:nvSpPr>
        <p:spPr>
          <a:xfrm>
            <a:off x="315883" y="232012"/>
            <a:ext cx="11654443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 fontScale="25000" lnSpcReduction="200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</a:t>
            </a:r>
            <a:br>
              <a:rPr lang="id-ID" sz="3600" b="1" dirty="0">
                <a:latin typeface="Arial Black" pitchFamily="34" charset="0"/>
              </a:rPr>
            </a:b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                                                                                 </a:t>
            </a:r>
          </a:p>
          <a:p>
            <a:pPr>
              <a:lnSpc>
                <a:spcPct val="80000"/>
              </a:lnSpc>
              <a:defRPr/>
            </a:pPr>
            <a:r>
              <a:rPr lang="id-ID" sz="9600" b="1" dirty="0">
                <a:latin typeface="Arial Black" pitchFamily="34" charset="0"/>
              </a:rPr>
              <a:t>    </a:t>
            </a:r>
            <a:r>
              <a:rPr lang="en-US" sz="9600" b="1" dirty="0">
                <a:latin typeface="Arial Black" pitchFamily="34" charset="0"/>
              </a:rPr>
              <a:t>                               </a:t>
            </a:r>
            <a:r>
              <a:rPr lang="en-US" sz="9600" b="1" dirty="0" err="1">
                <a:latin typeface="Arial Black" pitchFamily="34" charset="0"/>
              </a:rPr>
              <a:t>uu</a:t>
            </a:r>
            <a:r>
              <a:rPr lang="en-US" sz="9600" b="1" dirty="0">
                <a:latin typeface="Arial Black" pitchFamily="34" charset="0"/>
              </a:rPr>
              <a:t> NO 1 TAHUN 2023</a:t>
            </a:r>
            <a:r>
              <a:rPr lang="en-US" sz="11200" b="1" dirty="0">
                <a:latin typeface="Arial Black" pitchFamily="34" charset="0"/>
              </a:rPr>
              <a:t>   </a:t>
            </a:r>
            <a:r>
              <a:rPr lang="id-ID" sz="11200" b="1" dirty="0">
                <a:latin typeface="Arial Black" pitchFamily="34" charset="0"/>
              </a:rPr>
              <a:t> </a:t>
            </a:r>
            <a:br>
              <a:rPr lang="id-ID" sz="11200" b="1" dirty="0"/>
            </a:br>
            <a:br>
              <a:rPr lang="id-ID" sz="11200" b="1" dirty="0">
                <a:latin typeface="Arial Black" pitchFamily="34" charset="0"/>
              </a:rPr>
            </a:br>
            <a:endParaRPr lang="id-ID" sz="11200" dirty="0">
              <a:latin typeface="Calibri"/>
              <a:cs typeface="Calibri"/>
            </a:endParaRP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F9442F97-9B04-E1FC-1375-2B91B7DD45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4752752"/>
              </p:ext>
            </p:extLst>
          </p:nvPr>
        </p:nvGraphicFramePr>
        <p:xfrm>
          <a:off x="3027680" y="1148080"/>
          <a:ext cx="5946515" cy="3992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object 5">
            <a:extLst>
              <a:ext uri="{FF2B5EF4-FFF2-40B4-BE49-F238E27FC236}">
                <a16:creationId xmlns:a16="http://schemas.microsoft.com/office/drawing/2014/main" id="{EEC5C45C-1922-8B32-ED95-50429E307676}"/>
              </a:ext>
            </a:extLst>
          </p:cNvPr>
          <p:cNvSpPr txBox="1"/>
          <p:nvPr/>
        </p:nvSpPr>
        <p:spPr>
          <a:xfrm>
            <a:off x="5467350" y="6527243"/>
            <a:ext cx="12573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 err="1">
                <a:latin typeface="Bookman Uralic"/>
                <a:cs typeface="Bookman Uralic"/>
              </a:rPr>
              <a:t>Wati</a:t>
            </a:r>
            <a:r>
              <a:rPr lang="en-US" sz="1200" dirty="0">
                <a:latin typeface="Bookman Uralic"/>
                <a:cs typeface="Bookman Uralic"/>
              </a:rPr>
              <a:t> </a:t>
            </a:r>
            <a:r>
              <a:rPr lang="en-US" sz="1200" dirty="0" err="1">
                <a:latin typeface="Bookman Uralic"/>
                <a:cs typeface="Bookman Uralic"/>
              </a:rPr>
              <a:t>Presentasi</a:t>
            </a:r>
            <a:endParaRPr sz="1200" dirty="0">
              <a:latin typeface="Bookman Uralic"/>
              <a:cs typeface="Bookman Uralic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81B899-4577-192B-6261-6831343BC636}"/>
              </a:ext>
            </a:extLst>
          </p:cNvPr>
          <p:cNvSpPr/>
          <p:nvPr/>
        </p:nvSpPr>
        <p:spPr>
          <a:xfrm>
            <a:off x="2387600" y="5313680"/>
            <a:ext cx="7335520" cy="110397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800" b="1" i="0" u="none" dirty="0">
                <a:solidFill>
                  <a:schemeClr val="bg1"/>
                </a:solidFill>
              </a:rPr>
              <a:t>                                                     BAB XXI :</a:t>
            </a:r>
          </a:p>
          <a:p>
            <a:pPr lvl="0"/>
            <a:r>
              <a:rPr lang="en-US" sz="1800" b="1" i="0" u="none" dirty="0">
                <a:solidFill>
                  <a:schemeClr val="bg1"/>
                </a:solidFill>
              </a:rPr>
              <a:t>                    </a:t>
            </a:r>
            <a:r>
              <a:rPr lang="en-US" sz="1800" b="1" i="0" u="none" dirty="0" err="1">
                <a:solidFill>
                  <a:schemeClr val="bg1"/>
                </a:solidFill>
              </a:rPr>
              <a:t>Tindak</a:t>
            </a:r>
            <a:r>
              <a:rPr lang="en-US" sz="1800" b="1" i="0" u="none" dirty="0">
                <a:solidFill>
                  <a:schemeClr val="bg1"/>
                </a:solidFill>
              </a:rPr>
              <a:t> </a:t>
            </a:r>
            <a:r>
              <a:rPr lang="en-US" sz="1800" b="1" i="0" u="none" dirty="0" err="1">
                <a:solidFill>
                  <a:schemeClr val="bg1"/>
                </a:solidFill>
              </a:rPr>
              <a:t>Pidana</a:t>
            </a:r>
            <a:r>
              <a:rPr lang="en-US" sz="1800" b="1" i="0" u="none" dirty="0">
                <a:solidFill>
                  <a:schemeClr val="bg1"/>
                </a:solidFill>
              </a:rPr>
              <a:t> </a:t>
            </a:r>
            <a:r>
              <a:rPr lang="en-US" sz="1800" b="1" i="0" u="none" dirty="0" err="1">
                <a:solidFill>
                  <a:schemeClr val="bg1"/>
                </a:solidFill>
              </a:rPr>
              <a:t>Terhadap</a:t>
            </a:r>
            <a:r>
              <a:rPr lang="en-US" sz="1800" b="1" i="0" u="none" dirty="0">
                <a:solidFill>
                  <a:schemeClr val="bg1"/>
                </a:solidFill>
              </a:rPr>
              <a:t> </a:t>
            </a:r>
            <a:r>
              <a:rPr lang="en-US" sz="1800" b="1" i="0" u="none" dirty="0" err="1">
                <a:solidFill>
                  <a:schemeClr val="bg1"/>
                </a:solidFill>
              </a:rPr>
              <a:t>Nyawa</a:t>
            </a:r>
            <a:r>
              <a:rPr lang="en-US" sz="1800" b="1" i="0" u="none" dirty="0">
                <a:solidFill>
                  <a:schemeClr val="bg1"/>
                </a:solidFill>
              </a:rPr>
              <a:t> Orang dan </a:t>
            </a:r>
            <a:r>
              <a:rPr lang="en-US" sz="1800" b="1" i="0" u="none" dirty="0" err="1">
                <a:solidFill>
                  <a:schemeClr val="bg1"/>
                </a:solidFill>
              </a:rPr>
              <a:t>Janin</a:t>
            </a:r>
            <a:endParaRPr lang="en-US" sz="1800" b="0" i="0" u="none" dirty="0">
              <a:solidFill>
                <a:schemeClr val="bg1"/>
              </a:solidFill>
            </a:endParaRPr>
          </a:p>
          <a:p>
            <a:pPr lvl="0"/>
            <a:r>
              <a:rPr lang="en-US" sz="1800" b="1" i="0" u="none" dirty="0">
                <a:solidFill>
                  <a:schemeClr val="bg1"/>
                </a:solidFill>
              </a:rPr>
              <a:t>                                              Pasal 458 - 465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0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D3093-6C3E-7E0C-D62D-512832F46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5">
            <a:extLst>
              <a:ext uri="{FF2B5EF4-FFF2-40B4-BE49-F238E27FC236}">
                <a16:creationId xmlns:a16="http://schemas.microsoft.com/office/drawing/2014/main" id="{AA4B2023-8362-EF23-6111-B61594A1A634}"/>
              </a:ext>
            </a:extLst>
          </p:cNvPr>
          <p:cNvSpPr txBox="1">
            <a:spLocks/>
          </p:cNvSpPr>
          <p:nvPr/>
        </p:nvSpPr>
        <p:spPr>
          <a:xfrm>
            <a:off x="162485" y="165100"/>
            <a:ext cx="11867030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3600" kern="0" dirty="0">
                <a:solidFill>
                  <a:schemeClr val="bg1"/>
                </a:solidFill>
                <a:latin typeface="Pompiere" panose="020B0604020202020204" charset="0"/>
                <a:sym typeface="Arial"/>
              </a:rPr>
              <a:t>  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                                     KUHP no 1 </a:t>
            </a:r>
            <a:r>
              <a:rPr lang="en-US" sz="3200" kern="0" dirty="0" err="1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tahun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2023  </a:t>
            </a:r>
            <a:endParaRPr lang="id-ID"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EAD0EE8-C251-EAE6-5762-1FCD68D287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01168"/>
              </p:ext>
            </p:extLst>
          </p:nvPr>
        </p:nvGraphicFramePr>
        <p:xfrm>
          <a:off x="2675908" y="960633"/>
          <a:ext cx="9353607" cy="5732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9408">
                  <a:extLst>
                    <a:ext uri="{9D8B030D-6E8A-4147-A177-3AD203B41FA5}">
                      <a16:colId xmlns:a16="http://schemas.microsoft.com/office/drawing/2014/main" val="2525168026"/>
                    </a:ext>
                  </a:extLst>
                </a:gridCol>
                <a:gridCol w="7794199">
                  <a:extLst>
                    <a:ext uri="{9D8B030D-6E8A-4147-A177-3AD203B41FA5}">
                      <a16:colId xmlns:a16="http://schemas.microsoft.com/office/drawing/2014/main" val="4209072105"/>
                    </a:ext>
                  </a:extLst>
                </a:gridCol>
              </a:tblGrid>
              <a:tr h="1232990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BAB XXI</a:t>
                      </a:r>
                    </a:p>
                    <a:p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 PIDANA TERHADAP NYAWA DAN JANIN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2369"/>
                  </a:ext>
                </a:extLst>
              </a:tr>
              <a:tr h="44992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 463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 (1)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 (2)</a:t>
                      </a:r>
                    </a:p>
                    <a:p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Setiap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Perempuan yang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dipidana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4 (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empat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endParaRPr lang="en-US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Ketentuan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berlaku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merupakan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korban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Perkosaan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Kekerasan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Seksual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lain yang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menyebabkan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kehamilan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umur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kehamilanya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melebihi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14 (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empat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belas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minggu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memiliki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indikasi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kedaruratan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medis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8794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4D7048D-F848-F4CA-B5D4-AB4D6B2F8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85" y="960632"/>
            <a:ext cx="2466975" cy="573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6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4FE7D-28CC-11E2-C795-F95E6FAB2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5">
            <a:extLst>
              <a:ext uri="{FF2B5EF4-FFF2-40B4-BE49-F238E27FC236}">
                <a16:creationId xmlns:a16="http://schemas.microsoft.com/office/drawing/2014/main" id="{AD0302AC-3E08-8E32-22A3-D656FBB39117}"/>
              </a:ext>
            </a:extLst>
          </p:cNvPr>
          <p:cNvSpPr txBox="1">
            <a:spLocks/>
          </p:cNvSpPr>
          <p:nvPr/>
        </p:nvSpPr>
        <p:spPr>
          <a:xfrm>
            <a:off x="44980" y="83820"/>
            <a:ext cx="12102039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3600" kern="0" dirty="0">
                <a:solidFill>
                  <a:schemeClr val="bg1"/>
                </a:solidFill>
                <a:latin typeface="Pompiere" panose="020B0604020202020204" charset="0"/>
                <a:sym typeface="Arial"/>
              </a:rPr>
              <a:t>  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                                     </a:t>
            </a:r>
            <a:r>
              <a:rPr lang="en-US" sz="3200" b="1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KUHP no 1 </a:t>
            </a:r>
            <a:r>
              <a:rPr lang="en-US" sz="3200" b="1" kern="0" dirty="0" err="1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tahun</a:t>
            </a:r>
            <a:r>
              <a:rPr lang="en-US" sz="3200" b="1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2023  </a:t>
            </a:r>
            <a:endParaRPr lang="id-ID" sz="32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7240FC-D014-53CE-0AB1-16145F795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985869"/>
              </p:ext>
            </p:extLst>
          </p:nvPr>
        </p:nvGraphicFramePr>
        <p:xfrm>
          <a:off x="2581531" y="782834"/>
          <a:ext cx="9565489" cy="615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7361">
                  <a:extLst>
                    <a:ext uri="{9D8B030D-6E8A-4147-A177-3AD203B41FA5}">
                      <a16:colId xmlns:a16="http://schemas.microsoft.com/office/drawing/2014/main" val="2525168026"/>
                    </a:ext>
                  </a:extLst>
                </a:gridCol>
                <a:gridCol w="7968128">
                  <a:extLst>
                    <a:ext uri="{9D8B030D-6E8A-4147-A177-3AD203B41FA5}">
                      <a16:colId xmlns:a16="http://schemas.microsoft.com/office/drawing/2014/main" val="4209072105"/>
                    </a:ext>
                  </a:extLst>
                </a:gridCol>
              </a:tblGrid>
              <a:tr h="1156745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BAB XXI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 PIDANA TERHADAP NYAWA DAN JANIN</a:t>
                      </a:r>
                    </a:p>
                    <a:p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2369"/>
                  </a:ext>
                </a:extLst>
              </a:tr>
              <a:tr h="4834601"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 464 </a:t>
                      </a:r>
                    </a:p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</a:t>
                      </a: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(2)</a:t>
                      </a: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Setiap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orang yang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aborsi,terhadap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seorang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a.dengan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persetujuan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tersebut,dipidana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5 (lima)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b.tanpa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persetujuan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tersebut,dipidana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12 (dua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belas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indent="0">
                        <a:buNone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Jika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perbuatan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huruf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mengakibatkan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matinya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tersebut,dipidana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8 (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delapan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Jika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perbuatan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huruf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Mengakibatkan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matinya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tersebut,dipidana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15 ( lima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belas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indent="0">
                        <a:buNone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8794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9B393AD1-853E-091C-BC5C-664227B29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4979" y="782834"/>
            <a:ext cx="2536551" cy="61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2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36908-7E4F-F7F0-0100-5A86D0124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5">
            <a:extLst>
              <a:ext uri="{FF2B5EF4-FFF2-40B4-BE49-F238E27FC236}">
                <a16:creationId xmlns:a16="http://schemas.microsoft.com/office/drawing/2014/main" id="{9D6435D3-E61A-7E95-DA78-66256C96F177}"/>
              </a:ext>
            </a:extLst>
          </p:cNvPr>
          <p:cNvSpPr txBox="1">
            <a:spLocks/>
          </p:cNvSpPr>
          <p:nvPr/>
        </p:nvSpPr>
        <p:spPr>
          <a:xfrm>
            <a:off x="150921" y="91440"/>
            <a:ext cx="11867030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3600" kern="0" dirty="0">
                <a:solidFill>
                  <a:schemeClr val="bg1"/>
                </a:solidFill>
                <a:latin typeface="Pompiere" panose="020B0604020202020204" charset="0"/>
                <a:sym typeface="Arial"/>
              </a:rPr>
              <a:t>  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                                     KUHP no 1 </a:t>
            </a:r>
            <a:r>
              <a:rPr lang="en-US" sz="3200" kern="0" dirty="0" err="1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tahun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2023  </a:t>
            </a:r>
            <a:endParaRPr lang="id-ID"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D44BC47-038A-9492-1F7E-281A4D5DF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499663"/>
              </p:ext>
            </p:extLst>
          </p:nvPr>
        </p:nvGraphicFramePr>
        <p:xfrm>
          <a:off x="2608674" y="873760"/>
          <a:ext cx="9432406" cy="5800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6409">
                  <a:extLst>
                    <a:ext uri="{9D8B030D-6E8A-4147-A177-3AD203B41FA5}">
                      <a16:colId xmlns:a16="http://schemas.microsoft.com/office/drawing/2014/main" val="2525168026"/>
                    </a:ext>
                  </a:extLst>
                </a:gridCol>
                <a:gridCol w="8075997">
                  <a:extLst>
                    <a:ext uri="{9D8B030D-6E8A-4147-A177-3AD203B41FA5}">
                      <a16:colId xmlns:a16="http://schemas.microsoft.com/office/drawing/2014/main" val="4209072105"/>
                    </a:ext>
                  </a:extLst>
                </a:gridCol>
              </a:tblGrid>
              <a:tr h="842578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BAB XXI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 PIDANA TERHADAP NYAWA DAN JANIN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2369"/>
                  </a:ext>
                </a:extLst>
              </a:tr>
              <a:tr h="4958269"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 465</a:t>
                      </a: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(2)</a:t>
                      </a: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(3)</a:t>
                      </a: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Dokter ,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bidan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paramedis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apoteker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464,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pidananya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ditambah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1/3 (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pertiga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  <a:p>
                      <a:pPr marL="0" indent="0">
                        <a:buNone/>
                      </a:pPr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Dokter ,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bidan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paramedis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apoteker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dijatuhi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tambahan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berupa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pencabutan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86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huruf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dan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huruf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f.(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huruf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: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memegang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jabatan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umumnya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jabatan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tertentu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huruf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 :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menjalankan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profesi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tertentu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dirty="0"/>
                        <a:t> \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Dokter ,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bidan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paramedis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apoteker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karena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indikasi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kedaruratan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medis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terhadap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Korban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perkosaan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Tindak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kekerasan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seksual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lain yang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menyebabkan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kehamilan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dimaksud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463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ayat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(2),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dipidana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8794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54EA9CD-EBC1-9ACD-9B7A-A67B12321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20" y="873760"/>
            <a:ext cx="2434626" cy="580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3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EFC8D-1092-FC23-8347-E84DD3319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5">
            <a:extLst>
              <a:ext uri="{FF2B5EF4-FFF2-40B4-BE49-F238E27FC236}">
                <a16:creationId xmlns:a16="http://schemas.microsoft.com/office/drawing/2014/main" id="{1E767EB8-CBE3-96A8-5486-CEEC7F875526}"/>
              </a:ext>
            </a:extLst>
          </p:cNvPr>
          <p:cNvSpPr txBox="1">
            <a:spLocks/>
          </p:cNvSpPr>
          <p:nvPr/>
        </p:nvSpPr>
        <p:spPr>
          <a:xfrm>
            <a:off x="315883" y="232012"/>
            <a:ext cx="11654443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 fontScale="25000" lnSpcReduction="200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</a:t>
            </a:r>
            <a:br>
              <a:rPr lang="id-ID" sz="3600" b="1" dirty="0">
                <a:latin typeface="Arial Black" pitchFamily="34" charset="0"/>
              </a:rPr>
            </a:b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                                                                                 </a:t>
            </a:r>
          </a:p>
          <a:p>
            <a:pPr>
              <a:lnSpc>
                <a:spcPct val="80000"/>
              </a:lnSpc>
              <a:defRPr/>
            </a:pPr>
            <a:r>
              <a:rPr lang="id-ID" sz="9600" b="1" dirty="0">
                <a:latin typeface="Arial Black" pitchFamily="34" charset="0"/>
              </a:rPr>
              <a:t>    </a:t>
            </a:r>
            <a:r>
              <a:rPr lang="en-US" sz="9600" b="1" dirty="0">
                <a:latin typeface="Arial Black" pitchFamily="34" charset="0"/>
              </a:rPr>
              <a:t>                               </a:t>
            </a:r>
            <a:r>
              <a:rPr lang="en-US" sz="9600" b="1" dirty="0" err="1">
                <a:latin typeface="Arial Black" pitchFamily="34" charset="0"/>
              </a:rPr>
              <a:t>uu</a:t>
            </a:r>
            <a:r>
              <a:rPr lang="en-US" sz="9600" b="1" dirty="0">
                <a:latin typeface="Arial Black" pitchFamily="34" charset="0"/>
              </a:rPr>
              <a:t> NO 39 TAHUN 1999</a:t>
            </a:r>
            <a:r>
              <a:rPr lang="en-US" sz="11200" b="1" dirty="0">
                <a:latin typeface="Arial Black" pitchFamily="34" charset="0"/>
              </a:rPr>
              <a:t>   </a:t>
            </a:r>
            <a:r>
              <a:rPr lang="id-ID" sz="11200" b="1" dirty="0">
                <a:latin typeface="Arial Black" pitchFamily="34" charset="0"/>
              </a:rPr>
              <a:t> </a:t>
            </a:r>
            <a:br>
              <a:rPr lang="id-ID" sz="11200" b="1" dirty="0"/>
            </a:br>
            <a:br>
              <a:rPr lang="id-ID" sz="11200" b="1" dirty="0">
                <a:latin typeface="Arial Black" pitchFamily="34" charset="0"/>
              </a:rPr>
            </a:br>
            <a:endParaRPr lang="id-ID" sz="11200" dirty="0">
              <a:latin typeface="Calibri"/>
              <a:cs typeface="Calibri"/>
            </a:endParaRP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D461D49C-8E0F-8CC2-4366-B4BA002D63E7}"/>
              </a:ext>
            </a:extLst>
          </p:cNvPr>
          <p:cNvGraphicFramePr/>
          <p:nvPr/>
        </p:nvGraphicFramePr>
        <p:xfrm>
          <a:off x="2757662" y="1293324"/>
          <a:ext cx="6355857" cy="5108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object 5">
            <a:extLst>
              <a:ext uri="{FF2B5EF4-FFF2-40B4-BE49-F238E27FC236}">
                <a16:creationId xmlns:a16="http://schemas.microsoft.com/office/drawing/2014/main" id="{6D7AE31B-F834-AAC1-0069-773F6686E586}"/>
              </a:ext>
            </a:extLst>
          </p:cNvPr>
          <p:cNvSpPr txBox="1"/>
          <p:nvPr/>
        </p:nvSpPr>
        <p:spPr>
          <a:xfrm>
            <a:off x="5467350" y="6527243"/>
            <a:ext cx="12573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 err="1">
                <a:latin typeface="Bookman Uralic"/>
                <a:cs typeface="Bookman Uralic"/>
              </a:rPr>
              <a:t>Wati</a:t>
            </a:r>
            <a:r>
              <a:rPr lang="en-US" sz="1200" dirty="0">
                <a:latin typeface="Bookman Uralic"/>
                <a:cs typeface="Bookman Uralic"/>
              </a:rPr>
              <a:t> </a:t>
            </a:r>
            <a:r>
              <a:rPr lang="en-US" sz="1200" dirty="0" err="1">
                <a:latin typeface="Bookman Uralic"/>
                <a:cs typeface="Bookman Uralic"/>
              </a:rPr>
              <a:t>Presentasi</a:t>
            </a:r>
            <a:endParaRPr sz="1200" dirty="0">
              <a:latin typeface="Bookman Uralic"/>
              <a:cs typeface="Bookman Uralic"/>
            </a:endParaRPr>
          </a:p>
        </p:txBody>
      </p:sp>
    </p:spTree>
    <p:extLst>
      <p:ext uri="{BB962C8B-B14F-4D97-AF65-F5344CB8AC3E}">
        <p14:creationId xmlns:p14="http://schemas.microsoft.com/office/powerpoint/2010/main" val="1151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7413" y="1224257"/>
            <a:ext cx="11697173" cy="5353050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42900" indent="-342900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24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 Black" pitchFamily="34" charset="0"/>
              </a:rPr>
              <a:t>                                 </a:t>
            </a:r>
          </a:p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 Black" pitchFamily="34" charset="0"/>
              </a:rPr>
              <a:t>   PASAL 53 (1) : </a:t>
            </a:r>
            <a:r>
              <a:rPr lang="en-US" sz="2400" b="1" dirty="0" err="1">
                <a:latin typeface="Arial Black" pitchFamily="34" charset="0"/>
              </a:rPr>
              <a:t>Setiap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anak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dalam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kandungan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berhak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untuk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hidup</a:t>
            </a:r>
            <a:r>
              <a:rPr lang="en-US" sz="2400" b="1" dirty="0">
                <a:latin typeface="Arial Black" pitchFamily="34" charset="0"/>
              </a:rPr>
              <a:t>,</a:t>
            </a:r>
          </a:p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 Black" pitchFamily="34" charset="0"/>
              </a:rPr>
              <a:t>   </a:t>
            </a:r>
            <a:r>
              <a:rPr lang="en-US" sz="2400" b="1" dirty="0" err="1">
                <a:latin typeface="Arial Black" pitchFamily="34" charset="0"/>
              </a:rPr>
              <a:t>mempertahankan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hidup</a:t>
            </a:r>
            <a:r>
              <a:rPr lang="en-US" sz="2400" b="1" dirty="0">
                <a:latin typeface="Arial Black" pitchFamily="34" charset="0"/>
              </a:rPr>
              <a:t> dan </a:t>
            </a:r>
            <a:r>
              <a:rPr lang="en-US" sz="2400" b="1" dirty="0" err="1">
                <a:latin typeface="Arial Black" pitchFamily="34" charset="0"/>
              </a:rPr>
              <a:t>meningkatkan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taraf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kehidupanya</a:t>
            </a:r>
            <a:endParaRPr lang="en-US" sz="24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sz="24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sz="24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sz="24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 Black" pitchFamily="34" charset="0"/>
              </a:rPr>
              <a:t>   </a:t>
            </a:r>
            <a:r>
              <a:rPr lang="en-US" sz="2400" b="1" dirty="0" err="1">
                <a:latin typeface="Arial Black" pitchFamily="34" charset="0"/>
              </a:rPr>
              <a:t>Untuk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itu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perbuatan</a:t>
            </a:r>
            <a:r>
              <a:rPr lang="en-US" sz="2400" b="1" dirty="0">
                <a:latin typeface="Arial Black" pitchFamily="34" charset="0"/>
              </a:rPr>
              <a:t> yang </a:t>
            </a:r>
            <a:r>
              <a:rPr lang="en-US" sz="2400" b="1" dirty="0" err="1">
                <a:latin typeface="Arial Black" pitchFamily="34" charset="0"/>
              </a:rPr>
              <a:t>berkaitan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dengan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pelanggaran</a:t>
            </a:r>
            <a:r>
              <a:rPr lang="en-US" sz="2400" b="1" dirty="0">
                <a:latin typeface="Arial Black" pitchFamily="34" charset="0"/>
              </a:rPr>
              <a:t> HAM -&gt;</a:t>
            </a:r>
          </a:p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 Black" pitchFamily="34" charset="0"/>
              </a:rPr>
              <a:t>   </a:t>
            </a:r>
            <a:r>
              <a:rPr lang="en-US" sz="2400" b="1" dirty="0" err="1">
                <a:latin typeface="Arial Black" pitchFamily="34" charset="0"/>
              </a:rPr>
              <a:t>akan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masuk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kedalam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ranah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hukum</a:t>
            </a:r>
            <a:r>
              <a:rPr lang="en-US" sz="2400" b="1" dirty="0">
                <a:latin typeface="Arial Black" pitchFamily="34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en-US" sz="24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sz="24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sz="24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 Black" pitchFamily="34" charset="0"/>
              </a:rPr>
              <a:t>   </a:t>
            </a:r>
            <a:r>
              <a:rPr lang="en-US" sz="2400" b="1" dirty="0" err="1">
                <a:latin typeface="Arial Black" pitchFamily="34" charset="0"/>
              </a:rPr>
              <a:t>Sanksi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diberikan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sesuai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dengan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peraturan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perundang</a:t>
            </a:r>
            <a:r>
              <a:rPr lang="en-US" sz="2400" b="1" dirty="0">
                <a:latin typeface="Arial Black" pitchFamily="34" charset="0"/>
              </a:rPr>
              <a:t> – </a:t>
            </a:r>
            <a:r>
              <a:rPr lang="en-US" sz="2400" b="1" dirty="0" err="1">
                <a:latin typeface="Arial Black" pitchFamily="34" charset="0"/>
              </a:rPr>
              <a:t>undangan</a:t>
            </a:r>
            <a:endParaRPr lang="en-US" sz="24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 Black" pitchFamily="34" charset="0"/>
              </a:rPr>
              <a:t>   yang </a:t>
            </a:r>
            <a:r>
              <a:rPr lang="en-US" sz="2400" b="1" dirty="0" err="1">
                <a:latin typeface="Arial Black" pitchFamily="34" charset="0"/>
              </a:rPr>
              <a:t>berlaku</a:t>
            </a:r>
            <a:r>
              <a:rPr lang="en-US" sz="2400" b="1" dirty="0">
                <a:latin typeface="Arial Black" pitchFamily="34" charset="0"/>
              </a:rPr>
              <a:t>  </a:t>
            </a:r>
          </a:p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 Black" pitchFamily="34" charset="0"/>
              </a:rPr>
              <a:t> </a:t>
            </a:r>
          </a:p>
        </p:txBody>
      </p:sp>
      <p:sp>
        <p:nvSpPr>
          <p:cNvPr id="6" name="Down Arrow 1">
            <a:extLst>
              <a:ext uri="{FF2B5EF4-FFF2-40B4-BE49-F238E27FC236}">
                <a16:creationId xmlns:a16="http://schemas.microsoft.com/office/drawing/2014/main" id="{5A406BDF-B65C-4D44-9ED1-66A3E41676E3}"/>
              </a:ext>
            </a:extLst>
          </p:cNvPr>
          <p:cNvSpPr/>
          <p:nvPr/>
        </p:nvSpPr>
        <p:spPr>
          <a:xfrm>
            <a:off x="2467306" y="3048382"/>
            <a:ext cx="484632" cy="388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own Arrow 1">
            <a:extLst>
              <a:ext uri="{FF2B5EF4-FFF2-40B4-BE49-F238E27FC236}">
                <a16:creationId xmlns:a16="http://schemas.microsoft.com/office/drawing/2014/main" id="{A6E33FE4-94E6-4FBA-9E51-B72E2C372D3F}"/>
              </a:ext>
            </a:extLst>
          </p:cNvPr>
          <p:cNvSpPr/>
          <p:nvPr/>
        </p:nvSpPr>
        <p:spPr>
          <a:xfrm>
            <a:off x="2467306" y="4509911"/>
            <a:ext cx="484632" cy="388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AE95EF-1792-4CB1-49F3-1BFA88C21E74}"/>
              </a:ext>
            </a:extLst>
          </p:cNvPr>
          <p:cNvSpPr/>
          <p:nvPr/>
        </p:nvSpPr>
        <p:spPr>
          <a:xfrm>
            <a:off x="199905" y="0"/>
            <a:ext cx="11792187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 ANAK MENURUT UNDANG - UNDANG HAK ASASI MANUSIA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 39 TAHUN 1999</a:t>
            </a:r>
          </a:p>
        </p:txBody>
      </p:sp>
    </p:spTree>
    <p:extLst>
      <p:ext uri="{BB962C8B-B14F-4D97-AF65-F5344CB8AC3E}">
        <p14:creationId xmlns:p14="http://schemas.microsoft.com/office/powerpoint/2010/main" val="420297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B2B0-4380-CA1E-8C34-7A9A26683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5">
            <a:extLst>
              <a:ext uri="{FF2B5EF4-FFF2-40B4-BE49-F238E27FC236}">
                <a16:creationId xmlns:a16="http://schemas.microsoft.com/office/drawing/2014/main" id="{8150A5F2-8F53-92A3-A899-D4C8FBD6BAC3}"/>
              </a:ext>
            </a:extLst>
          </p:cNvPr>
          <p:cNvSpPr txBox="1">
            <a:spLocks/>
          </p:cNvSpPr>
          <p:nvPr/>
        </p:nvSpPr>
        <p:spPr>
          <a:xfrm>
            <a:off x="315883" y="232012"/>
            <a:ext cx="11654443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 fontScale="25000" lnSpcReduction="200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</a:t>
            </a:r>
            <a:br>
              <a:rPr lang="id-ID" sz="3600" b="1" dirty="0">
                <a:latin typeface="Arial Black" pitchFamily="34" charset="0"/>
              </a:rPr>
            </a:b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d-ID" sz="3600" b="1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id-ID" sz="3600" b="1" dirty="0">
                <a:latin typeface="Arial Black" pitchFamily="34" charset="0"/>
              </a:rPr>
              <a:t>                                                                                                 </a:t>
            </a:r>
          </a:p>
          <a:p>
            <a:pPr>
              <a:lnSpc>
                <a:spcPct val="80000"/>
              </a:lnSpc>
              <a:defRPr/>
            </a:pPr>
            <a:r>
              <a:rPr lang="id-ID" sz="9600" b="1" dirty="0">
                <a:latin typeface="Arial Black" pitchFamily="34" charset="0"/>
              </a:rPr>
              <a:t>    </a:t>
            </a:r>
            <a:r>
              <a:rPr lang="en-US" sz="9600" b="1" dirty="0">
                <a:latin typeface="Arial Black" pitchFamily="34" charset="0"/>
              </a:rPr>
              <a:t>                               </a:t>
            </a:r>
            <a:r>
              <a:rPr lang="en-US" sz="9600" b="1" dirty="0" err="1">
                <a:latin typeface="Arial Black" pitchFamily="34" charset="0"/>
              </a:rPr>
              <a:t>uu</a:t>
            </a:r>
            <a:r>
              <a:rPr lang="en-US" sz="9600" b="1" dirty="0">
                <a:latin typeface="Arial Black" pitchFamily="34" charset="0"/>
              </a:rPr>
              <a:t> NO 35 TAHUN 2014</a:t>
            </a:r>
            <a:r>
              <a:rPr lang="en-US" sz="11200" b="1" dirty="0">
                <a:latin typeface="Arial Black" pitchFamily="34" charset="0"/>
              </a:rPr>
              <a:t>   </a:t>
            </a:r>
            <a:r>
              <a:rPr lang="id-ID" sz="11200" b="1" dirty="0">
                <a:latin typeface="Arial Black" pitchFamily="34" charset="0"/>
              </a:rPr>
              <a:t> </a:t>
            </a:r>
            <a:br>
              <a:rPr lang="id-ID" sz="11200" b="1" dirty="0"/>
            </a:br>
            <a:br>
              <a:rPr lang="id-ID" sz="11200" b="1" dirty="0">
                <a:latin typeface="Arial Black" pitchFamily="34" charset="0"/>
              </a:rPr>
            </a:br>
            <a:endParaRPr lang="id-ID" sz="11200" dirty="0">
              <a:latin typeface="Calibri"/>
              <a:cs typeface="Calibri"/>
            </a:endParaRP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D636B16D-0616-1DEE-CF9D-040C421D260E}"/>
              </a:ext>
            </a:extLst>
          </p:cNvPr>
          <p:cNvGraphicFramePr/>
          <p:nvPr/>
        </p:nvGraphicFramePr>
        <p:xfrm>
          <a:off x="2757662" y="1293324"/>
          <a:ext cx="6355857" cy="5108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object 5">
            <a:extLst>
              <a:ext uri="{FF2B5EF4-FFF2-40B4-BE49-F238E27FC236}">
                <a16:creationId xmlns:a16="http://schemas.microsoft.com/office/drawing/2014/main" id="{948F7917-6368-6911-157F-CC6994BDF965}"/>
              </a:ext>
            </a:extLst>
          </p:cNvPr>
          <p:cNvSpPr txBox="1"/>
          <p:nvPr/>
        </p:nvSpPr>
        <p:spPr>
          <a:xfrm>
            <a:off x="5467350" y="6527243"/>
            <a:ext cx="12573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 err="1">
                <a:latin typeface="Bookman Uralic"/>
                <a:cs typeface="Bookman Uralic"/>
              </a:rPr>
              <a:t>Wati</a:t>
            </a:r>
            <a:r>
              <a:rPr lang="en-US" sz="1200" dirty="0">
                <a:latin typeface="Bookman Uralic"/>
                <a:cs typeface="Bookman Uralic"/>
              </a:rPr>
              <a:t> </a:t>
            </a:r>
            <a:r>
              <a:rPr lang="en-US" sz="1200" dirty="0" err="1">
                <a:latin typeface="Bookman Uralic"/>
                <a:cs typeface="Bookman Uralic"/>
              </a:rPr>
              <a:t>Presentasi</a:t>
            </a:r>
            <a:endParaRPr sz="1200" dirty="0">
              <a:latin typeface="Bookman Uralic"/>
              <a:cs typeface="Bookman Uralic"/>
            </a:endParaRPr>
          </a:p>
        </p:txBody>
      </p:sp>
    </p:spTree>
    <p:extLst>
      <p:ext uri="{BB962C8B-B14F-4D97-AF65-F5344CB8AC3E}">
        <p14:creationId xmlns:p14="http://schemas.microsoft.com/office/powerpoint/2010/main" val="155404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172" y="966470"/>
            <a:ext cx="11924268" cy="5353050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 Black" pitchFamily="34" charset="0"/>
              </a:rPr>
              <a:t>  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Pasal 45A : </a:t>
            </a: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dilarang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anak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masih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kandungan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kecuali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alasan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dan tata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dibenarkan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ketentuan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perundang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undangan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Pasal 77A : </a:t>
            </a: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(1)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orang yang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sengaja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anak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masih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kandungan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alasan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dan tata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dibenarkan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ketentuan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perundang-undangan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sebagaimana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dimaksud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45A,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dipidana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pidana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penjara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paling lama 10 (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sepuluh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denda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paling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Rp1.000.000,000.00(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miliar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rupiah) </a:t>
            </a:r>
          </a:p>
          <a:p>
            <a:pPr>
              <a:lnSpc>
                <a:spcPct val="80000"/>
              </a:lnSpc>
              <a:defRPr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(2)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Tindak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pidana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sebagaimana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dimaksud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(1)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kejahatan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7803DD-31BD-D974-E90D-21C1A3E32FE6}"/>
              </a:ext>
            </a:extLst>
          </p:cNvPr>
          <p:cNvSpPr/>
          <p:nvPr/>
        </p:nvSpPr>
        <p:spPr>
          <a:xfrm>
            <a:off x="0" y="72390"/>
            <a:ext cx="12192000" cy="7099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UNDANG - UNDANG NO 35 TAHUN 2014 TENTANG PERLINDUNGAN ANAK (UUPA) </a:t>
            </a:r>
          </a:p>
        </p:txBody>
      </p:sp>
    </p:spTree>
    <p:extLst>
      <p:ext uri="{BB962C8B-B14F-4D97-AF65-F5344CB8AC3E}">
        <p14:creationId xmlns:p14="http://schemas.microsoft.com/office/powerpoint/2010/main" val="151967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17CC9-AF9C-6DE1-FC3B-B2C1F90B1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8400702D-184A-5A95-0422-CD64DC9226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                        </a:t>
            </a:r>
          </a:p>
          <a:p>
            <a:r>
              <a:rPr lang="id-ID" dirty="0"/>
              <a:t>                                                       </a:t>
            </a:r>
          </a:p>
          <a:p>
            <a:r>
              <a:rPr lang="id-ID" dirty="0"/>
              <a:t>                                                </a:t>
            </a:r>
          </a:p>
          <a:p>
            <a:r>
              <a:rPr lang="id-ID" dirty="0"/>
              <a:t>                                         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328E4D-AC6E-14F8-5876-8E815F2DD104}"/>
              </a:ext>
            </a:extLst>
          </p:cNvPr>
          <p:cNvSpPr/>
          <p:nvPr/>
        </p:nvSpPr>
        <p:spPr>
          <a:xfrm>
            <a:off x="245660" y="109182"/>
            <a:ext cx="11709779" cy="99227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KUHP NOMOR 1 TAHUN 1946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76BD9A-A932-98A9-494E-6F9F945110C3}"/>
              </a:ext>
            </a:extLst>
          </p:cNvPr>
          <p:cNvSpPr/>
          <p:nvPr/>
        </p:nvSpPr>
        <p:spPr>
          <a:xfrm>
            <a:off x="236560" y="1227284"/>
            <a:ext cx="7880472" cy="553416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sz="2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54DB1B-DE64-9E84-B945-501FADFAF7D2}"/>
              </a:ext>
            </a:extLst>
          </p:cNvPr>
          <p:cNvSpPr txBox="1"/>
          <p:nvPr/>
        </p:nvSpPr>
        <p:spPr>
          <a:xfrm>
            <a:off x="775010" y="1561582"/>
            <a:ext cx="680357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Kitab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Undang-Undang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Hukum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Pidana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(KUHP) lama,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dikenal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Wetboek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Strafrecht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WvS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mulai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berlaku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 Indonesia pada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1918. KUHP lama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warisan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masa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kolonial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Belanda dan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abad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KUHP lama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revisi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penyesuaian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Salah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revisinya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Undang-Undang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73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1958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menyatakan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berlakunya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Undang-Undang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1946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Hukum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Pidana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seluruh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wilayah Republik Indonesia.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D794E4-90DD-BE5E-6094-CEDAF0C1A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849" y="1340779"/>
            <a:ext cx="3644589" cy="51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223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ADBB7-0CB0-6334-5C4B-7ADB2EF31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5">
            <a:extLst>
              <a:ext uri="{FF2B5EF4-FFF2-40B4-BE49-F238E27FC236}">
                <a16:creationId xmlns:a16="http://schemas.microsoft.com/office/drawing/2014/main" id="{AF7051C3-121F-1DC4-A80F-84CC3984A0E7}"/>
              </a:ext>
            </a:extLst>
          </p:cNvPr>
          <p:cNvSpPr txBox="1">
            <a:spLocks/>
          </p:cNvSpPr>
          <p:nvPr/>
        </p:nvSpPr>
        <p:spPr>
          <a:xfrm>
            <a:off x="150921" y="215900"/>
            <a:ext cx="11867030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3600" kern="0" dirty="0">
                <a:solidFill>
                  <a:schemeClr val="bg1"/>
                </a:solidFill>
                <a:latin typeface="Pompiere" panose="020B0604020202020204" charset="0"/>
                <a:sym typeface="Arial"/>
              </a:rPr>
              <a:t>  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                                     KUHP no 1 </a:t>
            </a:r>
            <a:r>
              <a:rPr lang="en-US" sz="3200" kern="0" dirty="0" err="1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tahun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1946  </a:t>
            </a:r>
            <a:endParaRPr lang="id-ID"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A438A4E-0291-1431-9961-09E6C7DF7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647964"/>
              </p:ext>
            </p:extLst>
          </p:nvPr>
        </p:nvGraphicFramePr>
        <p:xfrm>
          <a:off x="174049" y="1038980"/>
          <a:ext cx="9005779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9255">
                  <a:extLst>
                    <a:ext uri="{9D8B030D-6E8A-4147-A177-3AD203B41FA5}">
                      <a16:colId xmlns:a16="http://schemas.microsoft.com/office/drawing/2014/main" val="2057864367"/>
                    </a:ext>
                  </a:extLst>
                </a:gridCol>
                <a:gridCol w="5946524">
                  <a:extLst>
                    <a:ext uri="{9D8B030D-6E8A-4147-A177-3AD203B41FA5}">
                      <a16:colId xmlns:a16="http://schemas.microsoft.com/office/drawing/2014/main" val="23071649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KETENTUAN PIDANA </a:t>
                      </a:r>
                    </a:p>
                    <a:p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</a:p>
                    <a:p>
                      <a:endParaRPr lang="en-US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MENYEBUTKAN </a:t>
                      </a:r>
                    </a:p>
                    <a:p>
                      <a:endParaRPr lang="en-US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67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 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Sengaja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menggugurkan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mematikan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kandunganya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Menyuruh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orang lain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untuk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menggugurkan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mematikan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kandungannya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Diancam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empat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8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 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Barang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siapa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sengaja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menggugurkan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mematikan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kandungan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seorang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wanita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tanpa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persetujuannya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diancam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12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Jika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perbuatan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mengakibatkan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matinya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wanita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diancam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paling lama 15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13673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F381B27-1E66-FAB7-9424-2A919E4A8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0" y="1038980"/>
            <a:ext cx="2683451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D65427-83CB-9CB1-C7E3-8546F65B4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021197"/>
              </p:ext>
            </p:extLst>
          </p:nvPr>
        </p:nvGraphicFramePr>
        <p:xfrm>
          <a:off x="139914" y="898147"/>
          <a:ext cx="9913140" cy="5767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856">
                  <a:extLst>
                    <a:ext uri="{9D8B030D-6E8A-4147-A177-3AD203B41FA5}">
                      <a16:colId xmlns:a16="http://schemas.microsoft.com/office/drawing/2014/main" val="3864185967"/>
                    </a:ext>
                  </a:extLst>
                </a:gridCol>
                <a:gridCol w="7438284">
                  <a:extLst>
                    <a:ext uri="{9D8B030D-6E8A-4147-A177-3AD203B41FA5}">
                      <a16:colId xmlns:a16="http://schemas.microsoft.com/office/drawing/2014/main" val="2377574495"/>
                    </a:ext>
                  </a:extLst>
                </a:gridCol>
              </a:tblGrid>
              <a:tr h="898665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KETENTUAN PIDANA ABORSI</a:t>
                      </a:r>
                    </a:p>
                    <a:p>
                      <a:endParaRPr lang="en-US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MENYEBUTKAN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411120"/>
                  </a:ext>
                </a:extLst>
              </a:tr>
              <a:tr h="1737656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 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Barang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siapa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sengaja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menyebabkan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gugur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mati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kandungan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seorang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izin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dihukum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selama-lamanya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lima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enam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bulan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Jika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karena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perbuatan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perempuan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jadi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mati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dihukum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penjara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selama-lamanya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tujuh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tahun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628547"/>
                  </a:ext>
                </a:extLst>
              </a:tr>
              <a:tr h="284093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Pasal 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mengatur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tentang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tambahan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bagi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dokter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bidan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juru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obat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membantu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kejahatan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</a:p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Jika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membantu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kejahatan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diatur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Pasal 346 ,347 dan 348 KUHP,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pidana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ditentu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ditambah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sepertiga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132016"/>
                  </a:ext>
                </a:extLst>
              </a:tr>
            </a:tbl>
          </a:graphicData>
        </a:graphic>
      </p:graphicFrame>
      <p:sp>
        <p:nvSpPr>
          <p:cNvPr id="6" name="Title 15">
            <a:extLst>
              <a:ext uri="{FF2B5EF4-FFF2-40B4-BE49-F238E27FC236}">
                <a16:creationId xmlns:a16="http://schemas.microsoft.com/office/drawing/2014/main" id="{1B2D0DB5-054D-2681-5B19-B7FF5AC48E86}"/>
              </a:ext>
            </a:extLst>
          </p:cNvPr>
          <p:cNvSpPr txBox="1">
            <a:spLocks/>
          </p:cNvSpPr>
          <p:nvPr/>
        </p:nvSpPr>
        <p:spPr>
          <a:xfrm>
            <a:off x="139914" y="125185"/>
            <a:ext cx="11867030" cy="69901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3600" kern="0" dirty="0">
                <a:solidFill>
                  <a:schemeClr val="bg1"/>
                </a:solidFill>
                <a:latin typeface="Pompiere" panose="020B0604020202020204" charset="0"/>
                <a:sym typeface="Arial"/>
              </a:rPr>
              <a:t>  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                                     KUHP no 1 </a:t>
            </a:r>
            <a:r>
              <a:rPr lang="en-US" sz="3200" kern="0" dirty="0" err="1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tahun</a:t>
            </a:r>
            <a:r>
              <a:rPr lang="en-US" sz="3200" kern="0" dirty="0">
                <a:solidFill>
                  <a:schemeClr val="tx1"/>
                </a:solidFill>
                <a:latin typeface="Pompiere" panose="020B0604020202020204" charset="0"/>
                <a:sym typeface="Arial"/>
              </a:rPr>
              <a:t> 1946  </a:t>
            </a:r>
            <a:endParaRPr lang="id-ID"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A0691B-811D-CAEB-1826-918594253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3054" y="898147"/>
            <a:ext cx="1999031" cy="25952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7CA818-E60D-007C-B0B0-6D149100D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3054" y="3530411"/>
            <a:ext cx="1999031" cy="309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4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F4060-5013-5E4A-668A-6B7C1088C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an 46">
            <a:extLst>
              <a:ext uri="{FF2B5EF4-FFF2-40B4-BE49-F238E27FC236}">
                <a16:creationId xmlns:a16="http://schemas.microsoft.com/office/drawing/2014/main" id="{3C92C210-3BE1-32A3-2470-7706C24821A4}"/>
              </a:ext>
            </a:extLst>
          </p:cNvPr>
          <p:cNvSpPr/>
          <p:nvPr/>
        </p:nvSpPr>
        <p:spPr>
          <a:xfrm rot="5400000">
            <a:off x="558040" y="1916081"/>
            <a:ext cx="1425179" cy="2541256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61659A-D8AC-5382-E793-CE8889DCB71B}"/>
              </a:ext>
            </a:extLst>
          </p:cNvPr>
          <p:cNvSpPr/>
          <p:nvPr/>
        </p:nvSpPr>
        <p:spPr>
          <a:xfrm>
            <a:off x="0" y="5831682"/>
            <a:ext cx="12192000" cy="98822"/>
          </a:xfrm>
          <a:prstGeom prst="rect">
            <a:avLst/>
          </a:prstGeom>
          <a:solidFill>
            <a:srgbClr val="C9D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AA69C1-24F7-B02A-488F-3903DF15B69D}"/>
              </a:ext>
            </a:extLst>
          </p:cNvPr>
          <p:cNvSpPr/>
          <p:nvPr/>
        </p:nvSpPr>
        <p:spPr>
          <a:xfrm>
            <a:off x="0" y="5955507"/>
            <a:ext cx="12192000" cy="79772"/>
          </a:xfrm>
          <a:prstGeom prst="rect">
            <a:avLst/>
          </a:prstGeom>
          <a:solidFill>
            <a:srgbClr val="009C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grpSp>
        <p:nvGrpSpPr>
          <p:cNvPr id="45060" name="Group 18">
            <a:extLst>
              <a:ext uri="{FF2B5EF4-FFF2-40B4-BE49-F238E27FC236}">
                <a16:creationId xmlns:a16="http://schemas.microsoft.com/office/drawing/2014/main" id="{CFCE3E93-C9A4-682D-F245-679A9D9FABC3}"/>
              </a:ext>
            </a:extLst>
          </p:cNvPr>
          <p:cNvGrpSpPr>
            <a:grpSpLocks/>
          </p:cNvGrpSpPr>
          <p:nvPr/>
        </p:nvGrpSpPr>
        <p:grpSpPr bwMode="auto">
          <a:xfrm>
            <a:off x="863310" y="2305793"/>
            <a:ext cx="8413752" cy="1835944"/>
            <a:chOff x="-18180" y="1968093"/>
            <a:chExt cx="7452909" cy="2447772"/>
          </a:xfrm>
        </p:grpSpPr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29131BE4-9B3C-F340-E2AA-6D8C7FD52649}"/>
                </a:ext>
              </a:extLst>
            </p:cNvPr>
            <p:cNvSpPr/>
            <p:nvPr/>
          </p:nvSpPr>
          <p:spPr>
            <a:xfrm rot="5400000">
              <a:off x="-615104" y="2565017"/>
              <a:ext cx="2447772" cy="1253923"/>
            </a:xfrm>
            <a:prstGeom prst="can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  <p:sp>
          <p:nvSpPr>
            <p:cNvPr id="18" name="Can 17">
              <a:extLst>
                <a:ext uri="{FF2B5EF4-FFF2-40B4-BE49-F238E27FC236}">
                  <a16:creationId xmlns:a16="http://schemas.microsoft.com/office/drawing/2014/main" id="{06C689E2-E6D8-AD15-8B5B-539E025370D8}"/>
                </a:ext>
              </a:extLst>
            </p:cNvPr>
            <p:cNvSpPr/>
            <p:nvPr/>
          </p:nvSpPr>
          <p:spPr>
            <a:xfrm rot="5400000">
              <a:off x="3775607" y="531331"/>
              <a:ext cx="1900119" cy="5418124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CCBAF88A-BDAF-524D-C056-EA654C8CA1C8}"/>
              </a:ext>
            </a:extLst>
          </p:cNvPr>
          <p:cNvSpPr txBox="1"/>
          <p:nvPr/>
        </p:nvSpPr>
        <p:spPr bwMode="auto">
          <a:xfrm>
            <a:off x="2153128" y="2401879"/>
            <a:ext cx="6856197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/>
              <a:t> </a:t>
            </a:r>
            <a:r>
              <a:rPr lang="en-AU" sz="3200" dirty="0"/>
              <a:t>DAMPAK ABORSI TERHADAP KESEHATAN REPRODUKSI PEREMPUAN</a:t>
            </a:r>
            <a:endParaRPr lang="id-ID" sz="3200" b="1" noProof="1"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5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  <a:tileRect/>
              </a:gradFill>
              <a:cs typeface="Arial" pitchFamily="34" charset="0"/>
            </a:endParaRPr>
          </a:p>
        </p:txBody>
      </p:sp>
      <p:sp>
        <p:nvSpPr>
          <p:cNvPr id="55" name="Can 54">
            <a:extLst>
              <a:ext uri="{FF2B5EF4-FFF2-40B4-BE49-F238E27FC236}">
                <a16:creationId xmlns:a16="http://schemas.microsoft.com/office/drawing/2014/main" id="{208CBB38-31F4-2CDC-0A39-CA7A0D2091D0}"/>
              </a:ext>
            </a:extLst>
          </p:cNvPr>
          <p:cNvSpPr/>
          <p:nvPr/>
        </p:nvSpPr>
        <p:spPr>
          <a:xfrm rot="5400000">
            <a:off x="8978255" y="2568038"/>
            <a:ext cx="1835944" cy="1415582"/>
          </a:xfrm>
          <a:prstGeom prst="can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pic>
        <p:nvPicPr>
          <p:cNvPr id="70" name="Picture 2" descr="Hasil gambar untuk data png">
            <a:extLst>
              <a:ext uri="{FF2B5EF4-FFF2-40B4-BE49-F238E27FC236}">
                <a16:creationId xmlns:a16="http://schemas.microsoft.com/office/drawing/2014/main" id="{3F829288-E403-2839-BDBF-AC728E5BA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9915525" y="857251"/>
            <a:ext cx="2276475" cy="1471681"/>
          </a:xfrm>
          <a:prstGeom prst="rect">
            <a:avLst/>
          </a:prstGeom>
          <a:noFill/>
        </p:spPr>
      </p:pic>
      <p:pic>
        <p:nvPicPr>
          <p:cNvPr id="72" name="Picture 2" descr="Hasil gambar untuk data png">
            <a:extLst>
              <a:ext uri="{FF2B5EF4-FFF2-40B4-BE49-F238E27FC236}">
                <a16:creationId xmlns:a16="http://schemas.microsoft.com/office/drawing/2014/main" id="{3508CA13-128C-BF49-5AC4-EC9C603AC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-18838" y="834112"/>
            <a:ext cx="2276475" cy="1471681"/>
          </a:xfrm>
          <a:prstGeom prst="rect">
            <a:avLst/>
          </a:prstGeom>
          <a:noFill/>
        </p:spPr>
      </p:pic>
      <p:pic>
        <p:nvPicPr>
          <p:cNvPr id="73" name="Picture 2" descr="Hasil gambar untuk data png">
            <a:extLst>
              <a:ext uri="{FF2B5EF4-FFF2-40B4-BE49-F238E27FC236}">
                <a16:creationId xmlns:a16="http://schemas.microsoft.com/office/drawing/2014/main" id="{112CAB5A-DB6D-377F-39D5-AC1348692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V="1">
            <a:off x="9915525" y="4379323"/>
            <a:ext cx="2276475" cy="1471681"/>
          </a:xfrm>
          <a:prstGeom prst="rect">
            <a:avLst/>
          </a:prstGeom>
          <a:noFill/>
        </p:spPr>
      </p:pic>
      <p:pic>
        <p:nvPicPr>
          <p:cNvPr id="74" name="Picture 2" descr="Hasil gambar untuk data png">
            <a:extLst>
              <a:ext uri="{FF2B5EF4-FFF2-40B4-BE49-F238E27FC236}">
                <a16:creationId xmlns:a16="http://schemas.microsoft.com/office/drawing/2014/main" id="{2A8E20E9-0114-3A28-8C53-285C8659C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 flipV="1">
            <a:off x="2416" y="4368712"/>
            <a:ext cx="2276475" cy="1471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73362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C8F4-0A82-FE30-3B99-C58DBF11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838892EB-3450-1FF0-569D-D782B9642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                        </a:t>
            </a:r>
          </a:p>
          <a:p>
            <a:r>
              <a:rPr lang="id-ID" dirty="0"/>
              <a:t>                                                       </a:t>
            </a:r>
          </a:p>
          <a:p>
            <a:r>
              <a:rPr lang="id-ID" dirty="0"/>
              <a:t>                                                </a:t>
            </a:r>
          </a:p>
          <a:p>
            <a:r>
              <a:rPr lang="id-ID" dirty="0"/>
              <a:t>                                         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D78341-794A-7B6A-FD7F-BECEAAFA380A}"/>
              </a:ext>
            </a:extLst>
          </p:cNvPr>
          <p:cNvSpPr/>
          <p:nvPr/>
        </p:nvSpPr>
        <p:spPr>
          <a:xfrm>
            <a:off x="245660" y="109182"/>
            <a:ext cx="11709779" cy="99227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DATA KASUS ABORSI DI INDONESIA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83F656-CE15-5E2A-396B-C94A9BBEF052}"/>
              </a:ext>
            </a:extLst>
          </p:cNvPr>
          <p:cNvSpPr/>
          <p:nvPr/>
        </p:nvSpPr>
        <p:spPr>
          <a:xfrm>
            <a:off x="236559" y="1227284"/>
            <a:ext cx="8667953" cy="553416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Gambaran Umum.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Sekitar 73 juta aborsi yang diinduksi terjadi di seluruh dunia setiap tahun.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 Enam dari 10 (61%) dari semua kehamilan yang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 tidak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diinginkan, dan 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3 dari 10 (29%)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 dari semua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 kehamilan,berakhir dengan aborsi yang diinduksi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diterbitkan oleh WHO pada tahun 2020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400" dirty="0"/>
              <a:t>.</a:t>
            </a: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40A00C-DF26-2E7E-B30F-444F5C8C8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147544" y="1101456"/>
            <a:ext cx="2706294" cy="553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55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A6AB4-A259-DF9B-0F1C-56D5970AF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2C66BAAA-9D5C-F669-5896-393FCB195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                        </a:t>
            </a:r>
          </a:p>
          <a:p>
            <a:r>
              <a:rPr lang="id-ID" dirty="0"/>
              <a:t>                                                       </a:t>
            </a:r>
          </a:p>
          <a:p>
            <a:r>
              <a:rPr lang="id-ID" dirty="0"/>
              <a:t>                                                </a:t>
            </a:r>
          </a:p>
          <a:p>
            <a:r>
              <a:rPr lang="id-ID" dirty="0"/>
              <a:t>                                         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39402D-EB87-EF33-B8EB-E8CD70A3F34B}"/>
              </a:ext>
            </a:extLst>
          </p:cNvPr>
          <p:cNvSpPr/>
          <p:nvPr/>
        </p:nvSpPr>
        <p:spPr>
          <a:xfrm>
            <a:off x="245660" y="109182"/>
            <a:ext cx="11709779" cy="99227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DATA KASUS ABORSI DI INDONESIA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17DD76-508B-66DA-1BA0-52D5BC5307CA}"/>
              </a:ext>
            </a:extLst>
          </p:cNvPr>
          <p:cNvSpPr/>
          <p:nvPr/>
        </p:nvSpPr>
        <p:spPr>
          <a:xfrm>
            <a:off x="236560" y="1227284"/>
            <a:ext cx="7880472" cy="553416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sz="2800" dirty="0"/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/>
              <a:t>J</a:t>
            </a:r>
            <a:r>
              <a:rPr lang="id-ID" sz="2800" dirty="0"/>
              <a:t>umlah kasus aborsi di Indonesia berkisar antara </a:t>
            </a:r>
            <a:r>
              <a:rPr lang="id-ID" sz="2800" b="1" dirty="0"/>
              <a:t>750.000 hingga 1.500.000 per tahun</a:t>
            </a:r>
            <a:r>
              <a:rPr lang="id-ID" sz="2800" dirty="0"/>
              <a:t>, dengan sekitar 2.500 kasus yang berujung pada kematian</a:t>
            </a:r>
            <a:r>
              <a:rPr lang="en-US" sz="2800" dirty="0"/>
              <a:t> (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sumber</a:t>
            </a:r>
            <a:r>
              <a:rPr lang="en-US" sz="2800" dirty="0"/>
              <a:t> </a:t>
            </a:r>
            <a:r>
              <a:rPr lang="en-US" sz="2800" dirty="0" err="1"/>
              <a:t>termasuk</a:t>
            </a:r>
            <a:r>
              <a:rPr lang="en-US" sz="2800" dirty="0"/>
              <a:t> </a:t>
            </a:r>
            <a:r>
              <a:rPr lang="en-US" sz="2800" dirty="0" err="1"/>
              <a:t>laporan</a:t>
            </a:r>
            <a:r>
              <a:rPr lang="en-US" sz="2800" dirty="0"/>
              <a:t> WHO dan UNFPA)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/>
              <a:t>S</a:t>
            </a:r>
            <a:r>
              <a:rPr lang="id-ID" sz="2800" dirty="0"/>
              <a:t>alah satu dampak buruk dari aborsi yaitu </a:t>
            </a:r>
            <a:r>
              <a:rPr lang="id-ID" sz="2800" b="1" dirty="0"/>
              <a:t>terjadi pendarahan vagina berat yang disertai dengan demam tinggi beserta gumpalan jaringan janin dari rahim</a:t>
            </a:r>
            <a:r>
              <a:rPr lang="id-ID" sz="2800" dirty="0"/>
              <a:t>. </a:t>
            </a:r>
            <a:r>
              <a:rPr lang="en-US" sz="2800" dirty="0"/>
              <a:t>1 </a:t>
            </a:r>
            <a:r>
              <a:rPr lang="id-ID" sz="2800" dirty="0"/>
              <a:t>dari 1000 kejadian aborsi mengalami pendarahan berat.</a:t>
            </a: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391033-48B5-9049-E4E2-B05C203BF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331199" y="1227284"/>
            <a:ext cx="3624239" cy="547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493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2D0F6-7B6F-A070-2ED9-A209069B8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6CC22997-CD2E-1D07-87FE-4AB9852C7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                        </a:t>
            </a:r>
          </a:p>
          <a:p>
            <a:r>
              <a:rPr lang="id-ID" dirty="0"/>
              <a:t>                                                       </a:t>
            </a:r>
          </a:p>
          <a:p>
            <a:r>
              <a:rPr lang="id-ID" dirty="0"/>
              <a:t>                                                </a:t>
            </a:r>
          </a:p>
          <a:p>
            <a:r>
              <a:rPr lang="id-ID" dirty="0"/>
              <a:t>                                         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96012F-7850-70B1-3958-D2E2C81B77C8}"/>
              </a:ext>
            </a:extLst>
          </p:cNvPr>
          <p:cNvSpPr/>
          <p:nvPr/>
        </p:nvSpPr>
        <p:spPr>
          <a:xfrm>
            <a:off x="245660" y="109182"/>
            <a:ext cx="11709779" cy="99227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DATA KASUS ABORSI DI INDONESIA </a:t>
            </a:r>
            <a:endParaRPr lang="en-US" sz="36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307961-E357-6550-CF49-6FB2168A1F32}"/>
              </a:ext>
            </a:extLst>
          </p:cNvPr>
          <p:cNvSpPr/>
          <p:nvPr/>
        </p:nvSpPr>
        <p:spPr>
          <a:xfrm>
            <a:off x="309753" y="1214651"/>
            <a:ext cx="7514898" cy="553416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/>
              <a:t>     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Badan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Kependudukan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dan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Berencana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Nasional (BKKBN),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kasus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di Indonesia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diperkirakan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2,4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juta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jiwa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tahun,dengan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sekitar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700.000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kasus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remaja</a:t>
            </a:r>
            <a:r>
              <a:rPr lang="en-US" sz="2800" dirty="0"/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83990EC-668B-CC7F-55A0-9D3D58C6B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233" y="1214651"/>
            <a:ext cx="4016206" cy="553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86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2AD5D-2E14-DE59-A578-E56042BD3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13DA16F1-7A3E-7B6F-1C21-9E26626F3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                        </a:t>
            </a:r>
          </a:p>
          <a:p>
            <a:r>
              <a:rPr lang="id-ID" dirty="0"/>
              <a:t>                                                       </a:t>
            </a:r>
          </a:p>
          <a:p>
            <a:r>
              <a:rPr lang="id-ID" dirty="0"/>
              <a:t>                                                </a:t>
            </a:r>
          </a:p>
          <a:p>
            <a:r>
              <a:rPr lang="id-ID" dirty="0"/>
              <a:t>                                         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658756-2CCB-3D9B-EF20-F6B094E12742}"/>
              </a:ext>
            </a:extLst>
          </p:cNvPr>
          <p:cNvSpPr/>
          <p:nvPr/>
        </p:nvSpPr>
        <p:spPr>
          <a:xfrm>
            <a:off x="245660" y="109182"/>
            <a:ext cx="11709779" cy="99227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DAMPAK ABORSI TERHADAP KESPRO PEREMPUAN</a:t>
            </a:r>
            <a:endParaRPr lang="en-US" sz="36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7AB8C7-4431-5EB1-AF3C-93A8BBB15F02}"/>
              </a:ext>
            </a:extLst>
          </p:cNvPr>
          <p:cNvSpPr/>
          <p:nvPr/>
        </p:nvSpPr>
        <p:spPr>
          <a:xfrm>
            <a:off x="245660" y="1214651"/>
            <a:ext cx="7912820" cy="5534167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/>
              <a:t>     </a:t>
            </a: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F92D8-A419-2577-5EB9-B6B58CEFC463}"/>
              </a:ext>
            </a:extLst>
          </p:cNvPr>
          <p:cNvSpPr txBox="1"/>
          <p:nvPr/>
        </p:nvSpPr>
        <p:spPr>
          <a:xfrm>
            <a:off x="374551" y="1764722"/>
            <a:ext cx="76026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wanita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keluhan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nyeri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kram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mual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lemas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perdarahan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ringan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Pada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tindakan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menimbulkan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serius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hingga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sekitar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setelahnya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bahaya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B44414B0-9337-5A31-E069-394557949F0C}"/>
              </a:ext>
            </a:extLst>
          </p:cNvPr>
          <p:cNvSpPr/>
          <p:nvPr/>
        </p:nvSpPr>
        <p:spPr>
          <a:xfrm>
            <a:off x="3934482" y="5837225"/>
            <a:ext cx="459232" cy="42399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84194E-C88C-C3CA-67B9-780B3B1D9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159" y="1214651"/>
            <a:ext cx="3554179" cy="553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4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FC621-A2D9-4882-A5E5-D2B4119BA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539" y="1043902"/>
            <a:ext cx="8924960" cy="581409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PERDARAHAN BERAT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Perdarahan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disertai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demam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gumpalan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jaringan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bola golf.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Perdarahan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– 12 jam.      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penanganan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segera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kehilangan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nyawa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komplikasi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terjadi,akibat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perdarahan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Salah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berlangsung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Hal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leher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Rahim yang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dipaksa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melebar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memicu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kedalam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rahim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saluran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tuba, dan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panggul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Gejalanya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demam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sakit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kepala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nyeri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pusing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755594-A9D6-DC2A-8BFA-2C48F4B2388B}"/>
              </a:ext>
            </a:extLst>
          </p:cNvPr>
          <p:cNvSpPr/>
          <p:nvPr/>
        </p:nvSpPr>
        <p:spPr>
          <a:xfrm>
            <a:off x="113162" y="109182"/>
            <a:ext cx="11965678" cy="825538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DAMPAK ABORSI YANG DAPAT TERJADI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DE874C-F4C2-A20F-A0C7-8E4275317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879" y="1042087"/>
            <a:ext cx="2828962" cy="570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0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FC621-A2D9-4882-A5E5-D2B4119BA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484" y="882650"/>
            <a:ext cx="8771385" cy="597535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SEPSIS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Sepsis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kasus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kedalam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aliran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menyebar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keseluruh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parah,tekanan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drastis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memicu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syok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sepsis yang 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membutuhkan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penanganan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segera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 RAHIM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leher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Rahim,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lubang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Rahim, dan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luka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Rahim.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terdiagnosis,baru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terlihat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pemeriskaan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visualisasi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laparoskopi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melahirkan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prematur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kehamilan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berikutnya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42680C-ED9B-7C5B-815B-3F29FF286C44}"/>
              </a:ext>
            </a:extLst>
          </p:cNvPr>
          <p:cNvSpPr/>
          <p:nvPr/>
        </p:nvSpPr>
        <p:spPr>
          <a:xfrm>
            <a:off x="170484" y="109182"/>
            <a:ext cx="11925721" cy="773468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  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DAMPAK ABORSI -&gt;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5429DB-7011-2EF2-BE60-7B031A816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1869" y="981776"/>
            <a:ext cx="3154335" cy="57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7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FC621-A2D9-4882-A5E5-D2B4119BA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484" y="882650"/>
            <a:ext cx="8896514" cy="607952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 PERADANGAN PANGGUL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meingkatkan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resiko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kehamilan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ektopik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mengurangi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kesuburan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resiko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kehilangan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nyawa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trimester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pertama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ENDOMETRITIS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Ditandai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peradangan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lapisan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Rahim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akibat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umumnya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remaja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segera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diatasi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langkah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resiko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komplikasi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organ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reproduksi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kesuburan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gangguan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Kesehatan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6C28D2-3C38-CD76-25B0-6AEA778A72D6}"/>
              </a:ext>
            </a:extLst>
          </p:cNvPr>
          <p:cNvSpPr/>
          <p:nvPr/>
        </p:nvSpPr>
        <p:spPr>
          <a:xfrm>
            <a:off x="170484" y="109182"/>
            <a:ext cx="11886141" cy="773468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      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DAMPAK ABORSI -&gt;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C2B705-C70A-9154-5A7B-8F322F0CE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2501" y="985520"/>
            <a:ext cx="2874124" cy="576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5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06172-B041-C9DF-5117-44239EAB4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C92A9A4E-C1EE-C27A-6BFB-5AE23F0E2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                        </a:t>
            </a:r>
          </a:p>
          <a:p>
            <a:r>
              <a:rPr lang="id-ID" dirty="0"/>
              <a:t>                                                       </a:t>
            </a:r>
          </a:p>
          <a:p>
            <a:r>
              <a:rPr lang="id-ID" dirty="0"/>
              <a:t>                                                </a:t>
            </a:r>
          </a:p>
          <a:p>
            <a:r>
              <a:rPr lang="id-ID" dirty="0"/>
              <a:t>                                         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C5CF45-A000-6393-199A-FAA4D0B5E67D}"/>
              </a:ext>
            </a:extLst>
          </p:cNvPr>
          <p:cNvSpPr/>
          <p:nvPr/>
        </p:nvSpPr>
        <p:spPr>
          <a:xfrm>
            <a:off x="143691" y="109182"/>
            <a:ext cx="11900263" cy="992274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</a:t>
            </a:r>
            <a:r>
              <a:rPr lang="en-US" sz="2800" b="1" dirty="0"/>
              <a:t>DAMPAK ABORSI -&gt; </a:t>
            </a:r>
            <a:r>
              <a:rPr lang="en-US" sz="2800" b="1" dirty="0" err="1"/>
              <a:t>Lanjutan</a:t>
            </a:r>
            <a:endParaRPr lang="en-US" sz="28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E4AAA3-B175-8340-5C1B-F4294C546BC3}"/>
              </a:ext>
            </a:extLst>
          </p:cNvPr>
          <p:cNvSpPr/>
          <p:nvPr/>
        </p:nvSpPr>
        <p:spPr>
          <a:xfrm>
            <a:off x="143690" y="1101456"/>
            <a:ext cx="9443072" cy="5647361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PSIKOLOGIS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Tak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fisik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trauma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psikologis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dirasakan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oleh Perempuan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Perasaan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bersalah,malu,stress,cemas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hingga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depresi</a:t>
            </a:r>
            <a:r>
              <a:rPr lang="en-US" sz="20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20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psikologis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dialami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oleh Perempuan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Bahaya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ilegal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di-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fasilitas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memadai,atau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tradisional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terjamin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keamanannya,oleh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itu,saat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hendak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pemeriksaan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pertimbangan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dokter,agar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komplikasi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dicegah</a:t>
            </a:r>
            <a:endParaRPr lang="en-US" alt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3B823E-1137-29D2-7C3A-E6AD913B9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568438" y="1158052"/>
            <a:ext cx="2475516" cy="553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116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D01646-C9C5-1CA6-153A-D3F319A953EA}"/>
              </a:ext>
            </a:extLst>
          </p:cNvPr>
          <p:cNvSpPr txBox="1"/>
          <p:nvPr/>
        </p:nvSpPr>
        <p:spPr>
          <a:xfrm>
            <a:off x="101600" y="1141193"/>
            <a:ext cx="9514038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Kemungkinan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Kembali Hamil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: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4-6 mg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haid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kembali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biasa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Pasien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hamil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Pasien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pemeriksaan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rutin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setidaknya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2 mg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guna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memastikan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berhasil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menimbulkan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komplikasi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gangguan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kesuburan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pasien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perdarahan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parah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rahim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ditangani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dinding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rahim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mengantisipasi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bahaya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diatas,berkonsultasi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terlebih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dahulu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dokter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kandungan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tanyakan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hingga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sejelas-jelasnya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persiapan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681267-6330-430F-1971-3A8FD88F09C4}"/>
              </a:ext>
            </a:extLst>
          </p:cNvPr>
          <p:cNvSpPr/>
          <p:nvPr/>
        </p:nvSpPr>
        <p:spPr>
          <a:xfrm>
            <a:off x="101600" y="109182"/>
            <a:ext cx="11968480" cy="693458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        </a:t>
            </a:r>
            <a:r>
              <a:rPr lang="id-ID" sz="3200" b="1" dirty="0"/>
              <a:t>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HAMIL SETELAH ABORSI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D1AEE7-B857-9EFF-2B2D-A1B97E0DD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141" y="1036378"/>
            <a:ext cx="2338939" cy="553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2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08181-A088-B95D-5F69-5F80F6BC4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an 46">
            <a:extLst>
              <a:ext uri="{FF2B5EF4-FFF2-40B4-BE49-F238E27FC236}">
                <a16:creationId xmlns:a16="http://schemas.microsoft.com/office/drawing/2014/main" id="{19C10BA6-7593-F577-3AD7-7046A2CD9280}"/>
              </a:ext>
            </a:extLst>
          </p:cNvPr>
          <p:cNvSpPr/>
          <p:nvPr/>
        </p:nvSpPr>
        <p:spPr>
          <a:xfrm rot="5400000">
            <a:off x="558040" y="1916081"/>
            <a:ext cx="1425179" cy="2541256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51A2C-2974-5BB4-AAEB-27D76F082FE2}"/>
              </a:ext>
            </a:extLst>
          </p:cNvPr>
          <p:cNvSpPr/>
          <p:nvPr/>
        </p:nvSpPr>
        <p:spPr>
          <a:xfrm>
            <a:off x="0" y="5831682"/>
            <a:ext cx="12192000" cy="98822"/>
          </a:xfrm>
          <a:prstGeom prst="rect">
            <a:avLst/>
          </a:prstGeom>
          <a:solidFill>
            <a:srgbClr val="C9D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DC2BA1-1639-DD95-7110-ECBFFB21931A}"/>
              </a:ext>
            </a:extLst>
          </p:cNvPr>
          <p:cNvSpPr/>
          <p:nvPr/>
        </p:nvSpPr>
        <p:spPr>
          <a:xfrm>
            <a:off x="0" y="5955507"/>
            <a:ext cx="12192000" cy="79772"/>
          </a:xfrm>
          <a:prstGeom prst="rect">
            <a:avLst/>
          </a:prstGeom>
          <a:solidFill>
            <a:srgbClr val="009C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grpSp>
        <p:nvGrpSpPr>
          <p:cNvPr id="45060" name="Group 18">
            <a:extLst>
              <a:ext uri="{FF2B5EF4-FFF2-40B4-BE49-F238E27FC236}">
                <a16:creationId xmlns:a16="http://schemas.microsoft.com/office/drawing/2014/main" id="{EA3E881C-81AF-EBC5-CB97-757B07A43DDE}"/>
              </a:ext>
            </a:extLst>
          </p:cNvPr>
          <p:cNvGrpSpPr>
            <a:grpSpLocks/>
          </p:cNvGrpSpPr>
          <p:nvPr/>
        </p:nvGrpSpPr>
        <p:grpSpPr bwMode="auto">
          <a:xfrm>
            <a:off x="863310" y="2305793"/>
            <a:ext cx="8413752" cy="1835944"/>
            <a:chOff x="-18180" y="1968093"/>
            <a:chExt cx="7452909" cy="2447772"/>
          </a:xfrm>
        </p:grpSpPr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CC5CB85F-F28A-071A-0648-9D5150A0AD81}"/>
                </a:ext>
              </a:extLst>
            </p:cNvPr>
            <p:cNvSpPr/>
            <p:nvPr/>
          </p:nvSpPr>
          <p:spPr>
            <a:xfrm rot="5400000">
              <a:off x="-615104" y="2565017"/>
              <a:ext cx="2447772" cy="1253923"/>
            </a:xfrm>
            <a:prstGeom prst="can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  <p:sp>
          <p:nvSpPr>
            <p:cNvPr id="18" name="Can 17">
              <a:extLst>
                <a:ext uri="{FF2B5EF4-FFF2-40B4-BE49-F238E27FC236}">
                  <a16:creationId xmlns:a16="http://schemas.microsoft.com/office/drawing/2014/main" id="{53D79D8F-9BB4-46CB-9E1A-7048B5B6902D}"/>
                </a:ext>
              </a:extLst>
            </p:cNvPr>
            <p:cNvSpPr/>
            <p:nvPr/>
          </p:nvSpPr>
          <p:spPr>
            <a:xfrm rot="5400000">
              <a:off x="3775607" y="531331"/>
              <a:ext cx="1900119" cy="5418124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048AC687-DD93-1F93-5CF0-1A123BADF95D}"/>
              </a:ext>
            </a:extLst>
          </p:cNvPr>
          <p:cNvSpPr txBox="1"/>
          <p:nvPr/>
        </p:nvSpPr>
        <p:spPr bwMode="auto">
          <a:xfrm>
            <a:off x="2153128" y="2401879"/>
            <a:ext cx="6856197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/>
              <a:t> PENUTUP </a:t>
            </a:r>
          </a:p>
          <a:p>
            <a:pPr algn="ctr">
              <a:defRPr/>
            </a:pPr>
            <a:r>
              <a:rPr lang="en-US" sz="3200" b="1" noProof="1"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  <a:tileRect/>
                </a:gradFill>
                <a:cs typeface="Arial" pitchFamily="34" charset="0"/>
              </a:rPr>
              <a:t>DAN </a:t>
            </a:r>
          </a:p>
          <a:p>
            <a:pPr algn="ctr">
              <a:defRPr/>
            </a:pPr>
            <a:r>
              <a:rPr lang="en-US" sz="3200" b="1" noProof="1"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  <a:tileRect/>
                </a:gradFill>
                <a:cs typeface="Arial" pitchFamily="34" charset="0"/>
              </a:rPr>
              <a:t>DISKUSI</a:t>
            </a:r>
            <a:endParaRPr lang="id-ID" sz="3200" b="1" noProof="1"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5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  <a:tileRect/>
              </a:gradFill>
              <a:cs typeface="Arial" pitchFamily="34" charset="0"/>
            </a:endParaRPr>
          </a:p>
        </p:txBody>
      </p:sp>
      <p:sp>
        <p:nvSpPr>
          <p:cNvPr id="55" name="Can 54">
            <a:extLst>
              <a:ext uri="{FF2B5EF4-FFF2-40B4-BE49-F238E27FC236}">
                <a16:creationId xmlns:a16="http://schemas.microsoft.com/office/drawing/2014/main" id="{501D9B83-2ABD-408B-D5EE-40AD7A05A037}"/>
              </a:ext>
            </a:extLst>
          </p:cNvPr>
          <p:cNvSpPr/>
          <p:nvPr/>
        </p:nvSpPr>
        <p:spPr>
          <a:xfrm rot="5400000">
            <a:off x="8978255" y="2568038"/>
            <a:ext cx="1835944" cy="1415582"/>
          </a:xfrm>
          <a:prstGeom prst="can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pic>
        <p:nvPicPr>
          <p:cNvPr id="70" name="Picture 2" descr="Hasil gambar untuk data png">
            <a:extLst>
              <a:ext uri="{FF2B5EF4-FFF2-40B4-BE49-F238E27FC236}">
                <a16:creationId xmlns:a16="http://schemas.microsoft.com/office/drawing/2014/main" id="{1FE3A01E-B962-80C0-8A6C-F750B7F3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9915525" y="857251"/>
            <a:ext cx="2276475" cy="1471681"/>
          </a:xfrm>
          <a:prstGeom prst="rect">
            <a:avLst/>
          </a:prstGeom>
          <a:noFill/>
        </p:spPr>
      </p:pic>
      <p:pic>
        <p:nvPicPr>
          <p:cNvPr id="72" name="Picture 2" descr="Hasil gambar untuk data png">
            <a:extLst>
              <a:ext uri="{FF2B5EF4-FFF2-40B4-BE49-F238E27FC236}">
                <a16:creationId xmlns:a16="http://schemas.microsoft.com/office/drawing/2014/main" id="{A26698BE-2024-2BDF-9807-ABC08CD42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-18838" y="834112"/>
            <a:ext cx="2276475" cy="1471681"/>
          </a:xfrm>
          <a:prstGeom prst="rect">
            <a:avLst/>
          </a:prstGeom>
          <a:noFill/>
        </p:spPr>
      </p:pic>
      <p:pic>
        <p:nvPicPr>
          <p:cNvPr id="73" name="Picture 2" descr="Hasil gambar untuk data png">
            <a:extLst>
              <a:ext uri="{FF2B5EF4-FFF2-40B4-BE49-F238E27FC236}">
                <a16:creationId xmlns:a16="http://schemas.microsoft.com/office/drawing/2014/main" id="{D4F3C8E2-45D7-BC09-4D2E-49C5EB75E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V="1">
            <a:off x="9915525" y="4379323"/>
            <a:ext cx="2276475" cy="1471681"/>
          </a:xfrm>
          <a:prstGeom prst="rect">
            <a:avLst/>
          </a:prstGeom>
          <a:noFill/>
        </p:spPr>
      </p:pic>
      <p:pic>
        <p:nvPicPr>
          <p:cNvPr id="74" name="Picture 2" descr="Hasil gambar untuk data png">
            <a:extLst>
              <a:ext uri="{FF2B5EF4-FFF2-40B4-BE49-F238E27FC236}">
                <a16:creationId xmlns:a16="http://schemas.microsoft.com/office/drawing/2014/main" id="{248391DC-E32C-49B9-6472-9EF60ED19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 flipV="1">
            <a:off x="2416" y="4368712"/>
            <a:ext cx="2276475" cy="1471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89987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7DF40-294F-AC71-DAFD-7AD76BD09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389DF5-F6DC-20AD-073E-9C8F125ABF5D}"/>
              </a:ext>
            </a:extLst>
          </p:cNvPr>
          <p:cNvSpPr/>
          <p:nvPr/>
        </p:nvSpPr>
        <p:spPr>
          <a:xfrm>
            <a:off x="101600" y="109182"/>
            <a:ext cx="12029440" cy="693458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</a:t>
            </a:r>
            <a:r>
              <a:rPr lang="en-US" sz="3200" b="1" dirty="0"/>
              <a:t>                        PENUTUP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6948CE8-1CBA-9AC1-2DA1-226F0259E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802022"/>
              </p:ext>
            </p:extLst>
          </p:nvPr>
        </p:nvGraphicFramePr>
        <p:xfrm>
          <a:off x="142240" y="873798"/>
          <a:ext cx="9337576" cy="5875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2852">
                  <a:extLst>
                    <a:ext uri="{9D8B030D-6E8A-4147-A177-3AD203B41FA5}">
                      <a16:colId xmlns:a16="http://schemas.microsoft.com/office/drawing/2014/main" val="1896515664"/>
                    </a:ext>
                  </a:extLst>
                </a:gridCol>
                <a:gridCol w="7434724">
                  <a:extLst>
                    <a:ext uri="{9D8B030D-6E8A-4147-A177-3AD203B41FA5}">
                      <a16:colId xmlns:a16="http://schemas.microsoft.com/office/drawing/2014/main" val="1501378238"/>
                    </a:ext>
                  </a:extLst>
                </a:gridCol>
              </a:tblGrid>
              <a:tr h="843280">
                <a:tc>
                  <a:txBody>
                    <a:bodyPr/>
                    <a:lstStyle/>
                    <a:p>
                      <a:r>
                        <a:rPr lang="id-ID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indakan provokasi guna penghentian kehamilan yang disengaja sehingga terjadi pengguguran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739566"/>
                  </a:ext>
                </a:extLst>
              </a:tr>
              <a:tr h="1282700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Secara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Etika </a:t>
                      </a:r>
                    </a:p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 Hukum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borsi atau pengguguran kandungan merupakan perbuatan yang dilarang dan barangsiapa yang melakukannya diancam dengan sanksi pidana yang cukup berat</a:t>
                      </a:r>
                      <a:r>
                        <a:rPr lang="id-ID" dirty="0"/>
                        <a:t>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19862"/>
                  </a:ext>
                </a:extLst>
              </a:tr>
              <a:tr h="1440815"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Secara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Islam :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Aborsi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dasarnya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Haram.</a:t>
                      </a:r>
                      <a:r>
                        <a:rPr lang="id-ID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 hal-hal tertentu atau darurat, maka aborsi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diboleh</a:t>
                      </a:r>
                      <a:r>
                        <a:rPr lang="id-ID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jika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melanjutkan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kehamilan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membahayakan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nyawa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ibu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 </a:t>
                      </a:r>
                    </a:p>
                    <a:p>
                      <a:r>
                        <a:rPr lang="en-US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Alkitab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S</a:t>
                      </a:r>
                      <a:r>
                        <a:rPr lang="id-ID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ecara tegas</a:t>
                      </a: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</a:t>
                      </a:r>
                      <a:r>
                        <a:rPr lang="id-ID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nyatakan bahwa pembunuhan terhadap manusia yang tidak bersalah adalah dosa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8703"/>
                  </a:ext>
                </a:extLst>
              </a:tr>
              <a:tr h="1440815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</a:t>
                      </a:r>
                      <a:r>
                        <a:rPr lang="id-ID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mpak aborsi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Dampak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Kesehatan :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terjadi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ID" sz="1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nfeksi</a:t>
                      </a:r>
                      <a:r>
                        <a:rPr lang="en-ID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kerusakan</a:t>
                      </a:r>
                      <a:r>
                        <a:rPr lang="en-ID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organ, </a:t>
                      </a:r>
                      <a:r>
                        <a:rPr lang="en-ID" sz="1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gangguan</a:t>
                      </a:r>
                      <a:r>
                        <a:rPr lang="en-ID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hormon</a:t>
                      </a:r>
                      <a:r>
                        <a:rPr lang="en-ID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dan </a:t>
                      </a:r>
                      <a:r>
                        <a:rPr lang="en-ID" sz="1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kesulitan</a:t>
                      </a:r>
                      <a:r>
                        <a:rPr lang="en-ID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ID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kehamilan</a:t>
                      </a:r>
                      <a:r>
                        <a:rPr lang="en-ID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selanjutnya</a:t>
                      </a:r>
                      <a:r>
                        <a:rPr lang="en-ID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serta</a:t>
                      </a:r>
                      <a:r>
                        <a:rPr lang="en-ID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menyebabkan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</a:t>
                      </a:r>
                      <a:r>
                        <a:rPr lang="id-ID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ematian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bila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terjadi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perdarahan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hebat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Dampak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psikologis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merasakan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perasaan sedih karena kehilangan bayinya dan beban batin yang diakibatkan karena timbulnya perasaan bersalah </a:t>
                      </a:r>
                      <a:r>
                        <a:rPr lang="id-ID" dirty="0"/>
                        <a:t>,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133540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76B66DD-8B1C-9F88-8D5E-34380DFBB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135" y="873798"/>
            <a:ext cx="2630905" cy="587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6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6EA7-9174-DC72-C3BA-67D1DEE42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215655-1FB6-76D7-86E2-AC507DF3B984}"/>
              </a:ext>
            </a:extLst>
          </p:cNvPr>
          <p:cNvSpPr/>
          <p:nvPr/>
        </p:nvSpPr>
        <p:spPr>
          <a:xfrm>
            <a:off x="162560" y="109182"/>
            <a:ext cx="11792879" cy="693458"/>
          </a:xfrm>
          <a:prstGeom prst="rect">
            <a:avLst/>
          </a:prstGeo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9013" tIns="59506" rIns="119013" bIns="59506" anchor="ctr"/>
          <a:lstStyle/>
          <a:p>
            <a:pPr marL="365125" indent="-1588">
              <a:lnSpc>
                <a:spcPct val="80000"/>
              </a:lnSpc>
              <a:defRPr/>
            </a:pPr>
            <a:r>
              <a:rPr lang="en-US" sz="4000" b="1" dirty="0"/>
              <a:t>               </a:t>
            </a:r>
            <a:r>
              <a:rPr lang="en-US" sz="3200" b="1" dirty="0"/>
              <a:t>               TAKE HOME MESSAGE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9C4EF9-0825-2B9F-BE2C-F40DB8B10E80}"/>
              </a:ext>
            </a:extLst>
          </p:cNvPr>
          <p:cNvSpPr txBox="1"/>
          <p:nvPr/>
        </p:nvSpPr>
        <p:spPr>
          <a:xfrm>
            <a:off x="449179" y="1956791"/>
            <a:ext cx="7046762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BACA , FAHAMI, HAYATI DAN APLIKASIKAN ASAS UMUM ETIKA DAN KODE ETIK BIDAN INDONESIA SERTA PERATURAN PERUNDANG – UNDANGAN TENTANG ABORSI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MELAKUKAN PRAKTIK KEBIDANAN SESUAI DENGAN, KEWENANGAN DAN KOMPETENSI YANG DIMILIKI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ABORSI BUKAN KEWENANGAN BIDAN, UNTUK ITU HINDARI AGAR TERHINDAR DARI JERAT HUKUM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016642-E8F0-C5CA-5ED3-C1D9F16E0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8337" y="1956791"/>
            <a:ext cx="4109987" cy="340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3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1DAA1-C78A-68B6-7CAC-E94D3D65A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7C7D2B-3E09-E6E0-3ACD-BD6B73037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44" y="2743200"/>
            <a:ext cx="11639006" cy="3984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1D7036-90BA-57BE-C678-7FE613E76790}"/>
              </a:ext>
            </a:extLst>
          </p:cNvPr>
          <p:cNvSpPr/>
          <p:nvPr/>
        </p:nvSpPr>
        <p:spPr>
          <a:xfrm>
            <a:off x="300443" y="130630"/>
            <a:ext cx="11639007" cy="25211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PANTUN PENUTUP</a:t>
            </a:r>
          </a:p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&gt; Di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sungai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anak-anak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berenang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&gt;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Ingatkan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supaya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berhati-hati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&gt;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Kompetensi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kewenangan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seimbang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&gt;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Hindari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aborsi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53936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3A57C3-1CC3-6938-6F12-DE0DF465FB99}"/>
              </a:ext>
            </a:extLst>
          </p:cNvPr>
          <p:cNvSpPr/>
          <p:nvPr/>
        </p:nvSpPr>
        <p:spPr>
          <a:xfrm>
            <a:off x="300443" y="130630"/>
            <a:ext cx="11639007" cy="67273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TERIMAKASIH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SEMOGA BERMANFAAT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355E8C-EE47-703D-0942-7F38D7330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343" y="3260285"/>
            <a:ext cx="4637313" cy="315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1771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ividend">
      <a:majorFont>
        <a:latin typeface="Franklin Gothic Demi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DF95FD5-1F25-4FA5-84C8-2AB1AFB89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C6403A-684A-431F-8F36-A24C99E286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455B2D-BAB7-438A-85DA-0266A24CB79F}">
  <ds:schemaRefs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16c05727-aa75-4e4a-9b5f-8a80a1165891"/>
    <ds:schemaRef ds:uri="71af3243-3dd4-4a8d-8c0d-dd76da1f02a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26159</TotalTime>
  <Words>4195</Words>
  <Application>Microsoft Office PowerPoint</Application>
  <PresentationFormat>Widescreen</PresentationFormat>
  <Paragraphs>825</Paragraphs>
  <Slides>51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9" baseType="lpstr">
      <vt:lpstr>Abadi</vt:lpstr>
      <vt:lpstr>Arial</vt:lpstr>
      <vt:lpstr>Arial Black</vt:lpstr>
      <vt:lpstr>Arial MT</vt:lpstr>
      <vt:lpstr>Bell MT</vt:lpstr>
      <vt:lpstr>Bodoni MT Black</vt:lpstr>
      <vt:lpstr>Bookman Uralic</vt:lpstr>
      <vt:lpstr>Calibri</vt:lpstr>
      <vt:lpstr>Franklin Gothic Book</vt:lpstr>
      <vt:lpstr>Franklin Gothic Demi</vt:lpstr>
      <vt:lpstr>Gill Sans MT</vt:lpstr>
      <vt:lpstr>Pompiere</vt:lpstr>
      <vt:lpstr>Tahoma</vt:lpstr>
      <vt:lpstr>Times New Roman</vt:lpstr>
      <vt:lpstr>Webdings</vt:lpstr>
      <vt:lpstr>Wingdings</vt:lpstr>
      <vt:lpstr>Wingdings 2</vt:lpstr>
      <vt:lpstr>DividendVTI</vt:lpstr>
      <vt:lpstr>PowerPoint Presentation</vt:lpstr>
      <vt:lpstr>PowerPoint Presentation</vt:lpstr>
      <vt:lpstr>DAMPAK ABORSI  TERHADAP KESEHATAN REPRODUKSI PEREMPUAN</vt:lpstr>
      <vt:lpstr>PowerPoint Presentation</vt:lpstr>
      <vt:lpstr>PowerPoint Presentation</vt:lpstr>
      <vt:lpstr>                                                                                                     OVERVIEW     </vt:lpstr>
      <vt:lpstr>                                                        PENGURUS PUSAT IKATAN BIDAN INDONESIA            HASIL KONGRES KE XVII TANGGAL 31 OKTOBER – 5 NOVEMBER 2023  </vt:lpstr>
      <vt:lpstr>                                                     PENGURUS PUSAT IKATAN BIDAN INDONESIA     </vt:lpstr>
      <vt:lpstr>                                          DEFINISI BIDAN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Adaptasi Protokol Covid19 dalam  Pelayanan Kebidanan di Tempat Praktik Mandiri Bidan Delima dan  Situasi Program Bidan Delima pada Pandemi Covid19 dan New Normal</dc:title>
  <dc:creator>Galih Santoso</dc:creator>
  <cp:lastModifiedBy>Heru Herdiawati</cp:lastModifiedBy>
  <cp:revision>817</cp:revision>
  <dcterms:created xsi:type="dcterms:W3CDTF">2020-08-04T15:25:41Z</dcterms:created>
  <dcterms:modified xsi:type="dcterms:W3CDTF">2025-01-07T09:55:46Z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