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147473892" r:id="rId3"/>
    <p:sldId id="2147473957" r:id="rId4"/>
    <p:sldId id="2147473939" r:id="rId5"/>
    <p:sldId id="2147473940" r:id="rId6"/>
    <p:sldId id="285" r:id="rId7"/>
    <p:sldId id="283" r:id="rId8"/>
    <p:sldId id="282" r:id="rId9"/>
    <p:sldId id="292" r:id="rId10"/>
    <p:sldId id="294" r:id="rId11"/>
    <p:sldId id="2147473941" r:id="rId12"/>
    <p:sldId id="284" r:id="rId13"/>
    <p:sldId id="2147473935" r:id="rId14"/>
    <p:sldId id="286" r:id="rId15"/>
    <p:sldId id="288" r:id="rId16"/>
    <p:sldId id="289" r:id="rId17"/>
    <p:sldId id="290" r:id="rId18"/>
    <p:sldId id="291" r:id="rId19"/>
    <p:sldId id="2147473942" r:id="rId20"/>
    <p:sldId id="297" r:id="rId21"/>
    <p:sldId id="293" r:id="rId22"/>
    <p:sldId id="299" r:id="rId23"/>
    <p:sldId id="303" r:id="rId24"/>
    <p:sldId id="295" r:id="rId25"/>
    <p:sldId id="296" r:id="rId26"/>
    <p:sldId id="2147473943" r:id="rId27"/>
    <p:sldId id="301" r:id="rId28"/>
    <p:sldId id="302" r:id="rId29"/>
    <p:sldId id="26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028" y="44"/>
      </p:cViewPr>
      <p:guideLst>
        <p:guide orient="horz" pos="22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FA84-0949-3B2E-AD14-33E002779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28ECCF-2189-3CFF-13F5-E73DEACBB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AF83A-C937-1FE8-42B5-0F9034EB9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63D0F-49EA-8739-1B4C-245DCB4D9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AF452-D2F0-216A-C50D-5283F0BC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20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3881E-212E-A031-3A2A-EC0E1836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D6A30-30F6-DD67-7A3A-0F3EC272E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D99CF-5AD4-9CC9-1060-AD2E78F75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9C7FA-E74F-0900-06F5-72F70E43A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36493-F615-4EC2-4E12-632624BAE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3194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72CDE-4AC2-EDD3-890E-55790C72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BCF7B-4823-2B2D-C060-9BA9CA7E3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708BD-5AFD-7DF8-AD31-E282E4355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B840B-A556-3544-FFE3-36806DC8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9C7FC-2086-B030-3378-E82ED6B4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8946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058C5-EEA3-9188-08C0-583F6300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FBFF9-1007-FAEB-C531-F3BD1B33C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C8212-CC95-09D8-C1CC-7B82C4BCF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835FE-980D-5983-2C9C-7F72A6588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D1CEE-3A8B-7C18-7B25-A7FFEE8FB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CE0F3-0E41-2868-DDC6-77BF7953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82EC-EEFA-498E-9AB5-C6A55E873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FF74D-BA82-686D-9DFC-244481F29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47AA2-F6C0-AF8B-D5AD-45920E22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806C69-F259-1864-F421-6B20D26B0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42D726-D963-F1FA-54C6-C0CF76338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8E586-8285-4AB1-7DA8-76A439E61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F4A170-F473-5C87-EB51-FD3D93067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5211EF-5113-BE9A-6BE6-47D8463E2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4000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90D72-956C-0EB8-4775-5D8FCC59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5949EC-6078-6433-BC4B-802B5C4BC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1219A4-63F3-B395-EA59-321526812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94025-1626-86C0-94F0-9BDDC7A5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0709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786B23-238E-8A3E-311B-C70500689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B9668F-6041-F825-3602-F657CF28C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0F0FD-B469-9152-E53F-166F39023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241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CA596-6B99-744A-3F13-543F3D386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E55D9-D73D-9F7F-DAC4-1490381CF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28E3C-E123-352A-C7A8-B3699F101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74851-C320-B8E5-5B83-4CB881E0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5F487-5C33-A922-D5AB-AA703ACF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C7605-B3B5-11A8-9697-E73562F1B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7091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FB1FF-A3F8-8118-0A08-991E1A36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CF5A7B-255F-6DF9-6D10-9304D5ADE1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74788-0499-ACDF-47E8-C160BAC56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DBEBA-654B-8433-5DF4-B2617F058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A060AA-B6FB-99BB-975F-505FD517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1DC0A-09D2-DACE-D51D-EC41E3AB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2712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6EE55-F37F-A3F9-1B75-C2B22E9B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C14E2-3637-6928-E7D8-FC809F69C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5538A-B415-5F6E-78C2-4EA7BFFB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8EE9B-65A3-878E-E8C2-3AD2B666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90FA2-FB3C-C5BF-EDE9-259EF054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007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7F423D-37E8-0C15-9484-13B65054FD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26E705-23CB-8F6F-4701-31CBA55AA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3443-F29F-FC74-DFD2-47424A9D2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6164A-188F-C207-2AC1-9B109828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73752-FD88-3BD2-6EDC-0EFF4281C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777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A59FB0-E0BB-F64F-8D40-05199084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BF181-4763-7AF7-FB29-3E758B4D6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B8803-3374-9059-BE91-466AB2F24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622A6-8F98-4401-A67C-0113B3DB19E4}" type="datetimeFigureOut">
              <a:rPr lang="en-ID" smtClean="0"/>
              <a:t>14/02/2025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47342-B991-F003-0CB3-5A7862275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C0886-BCED-918B-1A14-495D5A324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7C3D3-4357-4B4E-81B5-547535F9BE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785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A9409-B82E-D0C8-E4D4-727499C9F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658" y="1963788"/>
            <a:ext cx="11574684" cy="1262554"/>
          </a:xfrm>
          <a:solidFill>
            <a:schemeClr val="tx1"/>
          </a:solidFill>
        </p:spPr>
        <p:txBody>
          <a:bodyPr>
            <a:noAutofit/>
          </a:bodyPr>
          <a:lstStyle/>
          <a:p>
            <a:pPr marR="0" lvl="0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 sz="36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NUTRISI UNTUK IBU MENYUSUI: KUNCI ASI BERKUALITAS DAN MEMBANGUN MENU SEHAT UNTUK MENYUSUI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A697B-B382-F143-7C03-57CBE683D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4471" y="4716683"/>
            <a:ext cx="9144000" cy="71336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Ir. Doddy Izwardy,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B.Sc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MA, PhD</a:t>
            </a:r>
          </a:p>
          <a:p>
            <a:pPr>
              <a:lnSpc>
                <a:spcPct val="110000"/>
              </a:lnSpc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Direktur PPKMI</a:t>
            </a:r>
          </a:p>
        </p:txBody>
      </p:sp>
    </p:spTree>
    <p:extLst>
      <p:ext uri="{BB962C8B-B14F-4D97-AF65-F5344CB8AC3E}">
        <p14:creationId xmlns:p14="http://schemas.microsoft.com/office/powerpoint/2010/main" val="3875999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4504C-EF77-BEC4-9F20-52EA5992F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background\background40.jpg">
            <a:extLst>
              <a:ext uri="{FF2B5EF4-FFF2-40B4-BE49-F238E27FC236}">
                <a16:creationId xmlns:a16="http://schemas.microsoft.com/office/drawing/2014/main" id="{0FB9F476-2132-3F5C-5B05-F3DB1D292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84" y="2471057"/>
            <a:ext cx="10504714" cy="433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579C56-CA96-AEE3-9497-0149B0B2B28A}"/>
              </a:ext>
            </a:extLst>
          </p:cNvPr>
          <p:cNvSpPr/>
          <p:nvPr/>
        </p:nvSpPr>
        <p:spPr>
          <a:xfrm>
            <a:off x="1814104" y="3091543"/>
            <a:ext cx="9376410" cy="2231571"/>
          </a:xfrm>
          <a:custGeom>
            <a:avLst/>
            <a:gdLst>
              <a:gd name="connsiteX0" fmla="*/ 0 w 5338063"/>
              <a:gd name="connsiteY0" fmla="*/ 132843 h 797040"/>
              <a:gd name="connsiteX1" fmla="*/ 132843 w 5338063"/>
              <a:gd name="connsiteY1" fmla="*/ 0 h 797040"/>
              <a:gd name="connsiteX2" fmla="*/ 5205220 w 5338063"/>
              <a:gd name="connsiteY2" fmla="*/ 0 h 797040"/>
              <a:gd name="connsiteX3" fmla="*/ 5338063 w 5338063"/>
              <a:gd name="connsiteY3" fmla="*/ 132843 h 797040"/>
              <a:gd name="connsiteX4" fmla="*/ 5338063 w 5338063"/>
              <a:gd name="connsiteY4" fmla="*/ 664197 h 797040"/>
              <a:gd name="connsiteX5" fmla="*/ 5205220 w 5338063"/>
              <a:gd name="connsiteY5" fmla="*/ 797040 h 797040"/>
              <a:gd name="connsiteX6" fmla="*/ 132843 w 5338063"/>
              <a:gd name="connsiteY6" fmla="*/ 797040 h 797040"/>
              <a:gd name="connsiteX7" fmla="*/ 0 w 5338063"/>
              <a:gd name="connsiteY7" fmla="*/ 664197 h 797040"/>
              <a:gd name="connsiteX8" fmla="*/ 0 w 5338063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8063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5205220" y="0"/>
                </a:lnTo>
                <a:cubicBezTo>
                  <a:pt x="5278587" y="0"/>
                  <a:pt x="5338063" y="59476"/>
                  <a:pt x="5338063" y="132843"/>
                </a:cubicBezTo>
                <a:lnTo>
                  <a:pt x="5338063" y="664197"/>
                </a:lnTo>
                <a:cubicBezTo>
                  <a:pt x="5338063" y="737564"/>
                  <a:pt x="5278587" y="797040"/>
                  <a:pt x="5205220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674" tIns="38908" rIns="240674" bIns="38908" numCol="1" spcCol="1270" anchor="ctr" anchorCtr="0">
            <a:noAutofit/>
          </a:bodyPr>
          <a:lstStyle/>
          <a:p>
            <a:pPr marR="0" lvl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 sz="3600" b="1" dirty="0">
                <a:solidFill>
                  <a:srgbClr val="FFFFFF"/>
                </a:solidFill>
                <a:latin typeface="Calibri"/>
                <a:ea typeface="+mn-ea"/>
                <a:cs typeface="Calibri"/>
                <a:sym typeface="Calibri"/>
              </a:rPr>
              <a:t>LATAR BELAKANG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67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77582F-EC55-BEEA-C4C2-ECA3653FE0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1" t="13502" r="25855" b="20675"/>
          <a:stretch/>
        </p:blipFill>
        <p:spPr>
          <a:xfrm>
            <a:off x="1122744" y="949123"/>
            <a:ext cx="10440364" cy="513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0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2E859A-F4A5-E9D8-BA86-213479190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06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0F21F-B04F-34E1-C30A-A54D6769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background\background40.jpg">
            <a:extLst>
              <a:ext uri="{FF2B5EF4-FFF2-40B4-BE49-F238E27FC236}">
                <a16:creationId xmlns:a16="http://schemas.microsoft.com/office/drawing/2014/main" id="{D92B250B-7A3F-C480-F23A-070142CC4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84" y="2471057"/>
            <a:ext cx="10504714" cy="433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4CBCE3C-57A8-A527-8EFD-DDBD34E524A7}"/>
              </a:ext>
            </a:extLst>
          </p:cNvPr>
          <p:cNvSpPr/>
          <p:nvPr/>
        </p:nvSpPr>
        <p:spPr>
          <a:xfrm>
            <a:off x="1814104" y="3091543"/>
            <a:ext cx="9376410" cy="2231571"/>
          </a:xfrm>
          <a:custGeom>
            <a:avLst/>
            <a:gdLst>
              <a:gd name="connsiteX0" fmla="*/ 0 w 5338063"/>
              <a:gd name="connsiteY0" fmla="*/ 132843 h 797040"/>
              <a:gd name="connsiteX1" fmla="*/ 132843 w 5338063"/>
              <a:gd name="connsiteY1" fmla="*/ 0 h 797040"/>
              <a:gd name="connsiteX2" fmla="*/ 5205220 w 5338063"/>
              <a:gd name="connsiteY2" fmla="*/ 0 h 797040"/>
              <a:gd name="connsiteX3" fmla="*/ 5338063 w 5338063"/>
              <a:gd name="connsiteY3" fmla="*/ 132843 h 797040"/>
              <a:gd name="connsiteX4" fmla="*/ 5338063 w 5338063"/>
              <a:gd name="connsiteY4" fmla="*/ 664197 h 797040"/>
              <a:gd name="connsiteX5" fmla="*/ 5205220 w 5338063"/>
              <a:gd name="connsiteY5" fmla="*/ 797040 h 797040"/>
              <a:gd name="connsiteX6" fmla="*/ 132843 w 5338063"/>
              <a:gd name="connsiteY6" fmla="*/ 797040 h 797040"/>
              <a:gd name="connsiteX7" fmla="*/ 0 w 5338063"/>
              <a:gd name="connsiteY7" fmla="*/ 664197 h 797040"/>
              <a:gd name="connsiteX8" fmla="*/ 0 w 5338063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8063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5205220" y="0"/>
                </a:lnTo>
                <a:cubicBezTo>
                  <a:pt x="5278587" y="0"/>
                  <a:pt x="5338063" y="59476"/>
                  <a:pt x="5338063" y="132843"/>
                </a:cubicBezTo>
                <a:lnTo>
                  <a:pt x="5338063" y="664197"/>
                </a:lnTo>
                <a:cubicBezTo>
                  <a:pt x="5338063" y="737564"/>
                  <a:pt x="5278587" y="797040"/>
                  <a:pt x="5205220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674" tIns="38908" rIns="240674" bIns="38908" numCol="1" spcCol="1270" anchor="ctr" anchorCtr="0">
            <a:noAutofit/>
          </a:bodyPr>
          <a:lstStyle/>
          <a:p>
            <a:pPr marR="0" lvl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KUNCI ASI BERKUALITAS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824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5D641E-02E1-B3A2-4D12-1AD3264161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12" t="36793" r="43703" b="16624"/>
          <a:stretch/>
        </p:blipFill>
        <p:spPr>
          <a:xfrm>
            <a:off x="127321" y="1562582"/>
            <a:ext cx="3692324" cy="31946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04C094-28C4-642C-90AA-3110E092AB1A}"/>
              </a:ext>
            </a:extLst>
          </p:cNvPr>
          <p:cNvSpPr txBox="1"/>
          <p:nvPr/>
        </p:nvSpPr>
        <p:spPr>
          <a:xfrm>
            <a:off x="3973009" y="702385"/>
            <a:ext cx="786789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Air susu </a:t>
            </a:r>
            <a:r>
              <a:rPr lang="en-US" sz="2200" dirty="0" err="1"/>
              <a:t>ibu</a:t>
            </a:r>
            <a:r>
              <a:rPr lang="en-US" sz="2200" dirty="0"/>
              <a:t> (ASI) </a:t>
            </a:r>
            <a:r>
              <a:rPr lang="en-US" sz="2200" dirty="0" err="1"/>
              <a:t>mengandung</a:t>
            </a:r>
            <a:r>
              <a:rPr lang="en-US" sz="2200" dirty="0"/>
              <a:t> </a:t>
            </a:r>
            <a:r>
              <a:rPr lang="en-US" sz="2200" dirty="0" err="1"/>
              <a:t>semua</a:t>
            </a:r>
            <a:r>
              <a:rPr lang="en-US" sz="2200" dirty="0"/>
              <a:t> </a:t>
            </a:r>
            <a:r>
              <a:rPr lang="en-US" sz="2200" dirty="0" err="1"/>
              <a:t>gizi</a:t>
            </a:r>
            <a:r>
              <a:rPr lang="en-US" sz="2200" dirty="0"/>
              <a:t> yang </a:t>
            </a:r>
            <a:r>
              <a:rPr lang="en-US" sz="2200" dirty="0" err="1"/>
              <a:t>dibutuhkan</a:t>
            </a:r>
            <a:r>
              <a:rPr lang="en-US" sz="2200" dirty="0"/>
              <a:t> oleh </a:t>
            </a:r>
            <a:r>
              <a:rPr lang="en-US" sz="2200" dirty="0" err="1"/>
              <a:t>bayi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tumbuh</a:t>
            </a:r>
            <a:r>
              <a:rPr lang="en-US" sz="2200" dirty="0"/>
              <a:t> </a:t>
            </a:r>
            <a:r>
              <a:rPr lang="en-US" sz="2200" dirty="0" err="1"/>
              <a:t>kembang</a:t>
            </a:r>
            <a:r>
              <a:rPr lang="en-US" sz="2200" dirty="0"/>
              <a:t> </a:t>
            </a:r>
            <a:r>
              <a:rPr lang="en-US" sz="2200" dirty="0" err="1"/>
              <a:t>sehat</a:t>
            </a:r>
            <a:r>
              <a:rPr lang="en-US" sz="2200" dirty="0"/>
              <a:t> </a:t>
            </a:r>
            <a:r>
              <a:rPr lang="en-US" sz="2200" dirty="0" err="1"/>
              <a:t>serta</a:t>
            </a:r>
            <a:r>
              <a:rPr lang="en-US" sz="2200" dirty="0"/>
              <a:t> </a:t>
            </a:r>
            <a:r>
              <a:rPr lang="en-US" sz="2200" dirty="0" err="1"/>
              <a:t>menjaga</a:t>
            </a:r>
            <a:r>
              <a:rPr lang="en-US" sz="2200" dirty="0"/>
              <a:t> </a:t>
            </a:r>
            <a:r>
              <a:rPr lang="en-US" sz="2200" dirty="0" err="1"/>
              <a:t>daya</a:t>
            </a:r>
            <a:r>
              <a:rPr lang="en-US" sz="2200" dirty="0"/>
              <a:t> </a:t>
            </a:r>
            <a:r>
              <a:rPr lang="en-US" sz="2200" dirty="0" err="1"/>
              <a:t>tahan</a:t>
            </a:r>
            <a:r>
              <a:rPr lang="en-US" sz="2200" dirty="0"/>
              <a:t> </a:t>
            </a:r>
            <a:r>
              <a:rPr lang="en-US" sz="2200" dirty="0" err="1"/>
              <a:t>tubuhnya</a:t>
            </a:r>
            <a:r>
              <a:rPr lang="en-US" sz="22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err="1"/>
              <a:t>penting</a:t>
            </a:r>
            <a:r>
              <a:rPr lang="en-US" sz="2200" dirty="0"/>
              <a:t> </a:t>
            </a:r>
            <a:r>
              <a:rPr lang="en-US" sz="2200" dirty="0" err="1"/>
              <a:t>bagi</a:t>
            </a:r>
            <a:r>
              <a:rPr lang="en-US" sz="2200" dirty="0"/>
              <a:t> Ibu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memberikan</a:t>
            </a:r>
            <a:r>
              <a:rPr lang="en-US" sz="2200" dirty="0"/>
              <a:t> </a:t>
            </a:r>
            <a:r>
              <a:rPr lang="en-US" sz="2200" dirty="0" err="1"/>
              <a:t>hanya</a:t>
            </a:r>
            <a:r>
              <a:rPr lang="en-US" sz="2200" dirty="0"/>
              <a:t> ASI </a:t>
            </a:r>
            <a:r>
              <a:rPr lang="en-US" sz="2200" dirty="0" err="1"/>
              <a:t>saja</a:t>
            </a:r>
            <a:r>
              <a:rPr lang="en-US" sz="2200" dirty="0"/>
              <a:t> </a:t>
            </a:r>
            <a:r>
              <a:rPr lang="en-US" sz="2200" dirty="0" err="1"/>
              <a:t>kepada</a:t>
            </a:r>
            <a:r>
              <a:rPr lang="en-US" sz="2200" dirty="0"/>
              <a:t> </a:t>
            </a:r>
            <a:r>
              <a:rPr lang="en-US" sz="2200" dirty="0" err="1"/>
              <a:t>bayi</a:t>
            </a:r>
            <a:r>
              <a:rPr lang="en-US" sz="2200" dirty="0"/>
              <a:t> </a:t>
            </a:r>
            <a:r>
              <a:rPr lang="en-US" sz="2200" dirty="0" err="1"/>
              <a:t>hingga</a:t>
            </a:r>
            <a:r>
              <a:rPr lang="en-US" sz="2200" dirty="0"/>
              <a:t> </a:t>
            </a:r>
            <a:r>
              <a:rPr lang="en-US" sz="2200" dirty="0" err="1"/>
              <a:t>usia</a:t>
            </a:r>
            <a:r>
              <a:rPr lang="en-US" sz="2200" dirty="0"/>
              <a:t> 6 </a:t>
            </a:r>
            <a:r>
              <a:rPr lang="en-US" sz="2200" dirty="0" err="1"/>
              <a:t>bulan</a:t>
            </a:r>
            <a:r>
              <a:rPr lang="en-US" sz="2200" dirty="0"/>
              <a:t>, </a:t>
            </a:r>
            <a:r>
              <a:rPr lang="en-US" sz="2200" dirty="0" err="1"/>
              <a:t>kemudian</a:t>
            </a:r>
            <a:r>
              <a:rPr lang="en-US" sz="2200" dirty="0"/>
              <a:t> </a:t>
            </a:r>
            <a:r>
              <a:rPr lang="en-US" sz="2200" dirty="0" err="1"/>
              <a:t>dilanjutkan</a:t>
            </a:r>
            <a:r>
              <a:rPr lang="en-US" sz="2200" dirty="0"/>
              <a:t> </a:t>
            </a:r>
            <a:r>
              <a:rPr lang="en-US" sz="2200" dirty="0" err="1"/>
              <a:t>hingga</a:t>
            </a:r>
            <a:r>
              <a:rPr lang="en-US" sz="2200" dirty="0"/>
              <a:t> </a:t>
            </a:r>
            <a:r>
              <a:rPr lang="en-US" sz="2200" dirty="0" err="1"/>
              <a:t>usia</a:t>
            </a:r>
            <a:r>
              <a:rPr lang="en-US" sz="2200" dirty="0"/>
              <a:t> 2 </a:t>
            </a:r>
            <a:r>
              <a:rPr lang="en-US" sz="2200" dirty="0" err="1"/>
              <a:t>tahun</a:t>
            </a:r>
            <a:r>
              <a:rPr lang="en-US" sz="22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err="1"/>
              <a:t>Pemberian</a:t>
            </a:r>
            <a:r>
              <a:rPr lang="en-US" sz="2200" dirty="0"/>
              <a:t> ASI </a:t>
            </a:r>
            <a:r>
              <a:rPr lang="en-US" sz="2200" dirty="0" err="1"/>
              <a:t>lewat</a:t>
            </a:r>
            <a:r>
              <a:rPr lang="en-US" sz="2200" dirty="0"/>
              <a:t> </a:t>
            </a:r>
            <a:r>
              <a:rPr lang="en-US" sz="2200" dirty="0" err="1"/>
              <a:t>menyusui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hanya</a:t>
            </a:r>
            <a:r>
              <a:rPr lang="en-US" sz="2200" dirty="0"/>
              <a:t> </a:t>
            </a:r>
            <a:r>
              <a:rPr lang="en-US" sz="2200" dirty="0" err="1"/>
              <a:t>bermanfaat</a:t>
            </a:r>
            <a:r>
              <a:rPr lang="en-US" sz="2200" dirty="0"/>
              <a:t> </a:t>
            </a:r>
            <a:r>
              <a:rPr lang="en-US" sz="2200" dirty="0" err="1"/>
              <a:t>bagi</a:t>
            </a:r>
            <a:r>
              <a:rPr lang="en-US" sz="2200" dirty="0"/>
              <a:t> </a:t>
            </a:r>
            <a:r>
              <a:rPr lang="en-US" sz="2200" dirty="0" err="1"/>
              <a:t>kesehatan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kecil</a:t>
            </a:r>
            <a:r>
              <a:rPr lang="en-US" sz="2200" dirty="0"/>
              <a:t>, </a:t>
            </a:r>
            <a:r>
              <a:rPr lang="en-US" sz="2200" dirty="0" err="1"/>
              <a:t>tapi</a:t>
            </a:r>
            <a:r>
              <a:rPr lang="en-US" sz="2200" dirty="0"/>
              <a:t> juga </a:t>
            </a:r>
            <a:r>
              <a:rPr lang="en-US" sz="2200" dirty="0" err="1"/>
              <a:t>ibu</a:t>
            </a:r>
            <a:r>
              <a:rPr lang="en-US" sz="2200" dirty="0"/>
              <a:t>:</a:t>
            </a:r>
          </a:p>
          <a:p>
            <a:pPr marL="574675" lvl="1" indent="-285750">
              <a:buFont typeface="Wingdings" panose="05000000000000000000" pitchFamily="2" charset="2"/>
              <a:buChar char="v"/>
            </a:pPr>
            <a:r>
              <a:rPr lang="en-US" sz="2200" dirty="0" err="1"/>
              <a:t>Mencegah</a:t>
            </a:r>
            <a:r>
              <a:rPr lang="en-US" sz="2200" dirty="0"/>
              <a:t> </a:t>
            </a:r>
            <a:r>
              <a:rPr lang="en-US" sz="2200" dirty="0" err="1"/>
              <a:t>terjadinya</a:t>
            </a:r>
            <a:r>
              <a:rPr lang="en-US" sz="2200" dirty="0"/>
              <a:t> </a:t>
            </a:r>
            <a:r>
              <a:rPr lang="en-US" sz="2200" dirty="0" err="1"/>
              <a:t>kanker</a:t>
            </a:r>
            <a:r>
              <a:rPr lang="en-US" sz="2200" dirty="0"/>
              <a:t> </a:t>
            </a:r>
            <a:r>
              <a:rPr lang="en-US" sz="2200" dirty="0" err="1"/>
              <a:t>payudara</a:t>
            </a:r>
            <a:r>
              <a:rPr lang="en-US" sz="2200" dirty="0"/>
              <a:t>. </a:t>
            </a:r>
          </a:p>
          <a:p>
            <a:pPr marL="574675" lvl="1" indent="-285750">
              <a:buFont typeface="Wingdings" panose="05000000000000000000" pitchFamily="2" charset="2"/>
              <a:buChar char="v"/>
            </a:pPr>
            <a:r>
              <a:rPr lang="en-US" sz="2200" dirty="0" err="1"/>
              <a:t>Mempercepat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r>
              <a:rPr lang="en-US" sz="2200" dirty="0"/>
              <a:t> </a:t>
            </a:r>
            <a:r>
              <a:rPr lang="en-US" sz="2200" dirty="0" err="1"/>
              <a:t>ke</a:t>
            </a:r>
            <a:r>
              <a:rPr lang="en-US" sz="2200" dirty="0"/>
              <a:t> </a:t>
            </a:r>
            <a:r>
              <a:rPr lang="en-US" sz="2200" dirty="0" err="1"/>
              <a:t>berat</a:t>
            </a:r>
            <a:r>
              <a:rPr lang="en-US" sz="2200" dirty="0"/>
              <a:t> badan </a:t>
            </a:r>
            <a:r>
              <a:rPr lang="en-US" sz="2200" dirty="0" err="1"/>
              <a:t>semula</a:t>
            </a:r>
            <a:r>
              <a:rPr lang="en-US" sz="2200" dirty="0"/>
              <a:t>, </a:t>
            </a:r>
            <a:r>
              <a:rPr lang="en-US" sz="2200" dirty="0" err="1"/>
              <a:t>karena</a:t>
            </a:r>
            <a:r>
              <a:rPr lang="en-US" sz="2200" dirty="0"/>
              <a:t> </a:t>
            </a:r>
            <a:r>
              <a:rPr lang="en-US" sz="2200" dirty="0" err="1"/>
              <a:t>menyusui</a:t>
            </a:r>
            <a:r>
              <a:rPr lang="en-US" sz="2200" dirty="0"/>
              <a:t> </a:t>
            </a:r>
            <a:r>
              <a:rPr lang="en-US" sz="2200" dirty="0" err="1"/>
              <a:t>merupakan</a:t>
            </a:r>
            <a:r>
              <a:rPr lang="en-US" sz="2200" dirty="0"/>
              <a:t> </a:t>
            </a:r>
            <a:r>
              <a:rPr lang="en-US" sz="2200" dirty="0" err="1"/>
              <a:t>aktivitas</a:t>
            </a:r>
            <a:r>
              <a:rPr lang="en-US" sz="2200" dirty="0"/>
              <a:t> yang </a:t>
            </a:r>
            <a:r>
              <a:rPr lang="en-US" sz="2200" dirty="0" err="1"/>
              <a:t>menguras</a:t>
            </a:r>
            <a:r>
              <a:rPr lang="en-US" sz="2200" dirty="0"/>
              <a:t> </a:t>
            </a:r>
            <a:r>
              <a:rPr lang="en-US" sz="2200" dirty="0" err="1"/>
              <a:t>energi</a:t>
            </a:r>
            <a:r>
              <a:rPr lang="en-US" sz="2200" dirty="0"/>
              <a:t>. </a:t>
            </a:r>
          </a:p>
          <a:p>
            <a:pPr marL="574675" lvl="1" indent="-285750">
              <a:buFont typeface="Wingdings" panose="05000000000000000000" pitchFamily="2" charset="2"/>
              <a:buChar char="v"/>
            </a:pPr>
            <a:r>
              <a:rPr lang="en-US" sz="2200" dirty="0" err="1"/>
              <a:t>Menjadi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KB </a:t>
            </a:r>
            <a:r>
              <a:rPr lang="en-US" sz="2200" dirty="0" err="1"/>
              <a:t>alami</a:t>
            </a:r>
            <a:r>
              <a:rPr lang="en-US" sz="2200" dirty="0"/>
              <a:t>.</a:t>
            </a:r>
          </a:p>
          <a:p>
            <a:pPr marL="574675" lvl="1" indent="-285750">
              <a:buFont typeface="Wingdings" panose="05000000000000000000" pitchFamily="2" charset="2"/>
              <a:buChar char="v"/>
            </a:pPr>
            <a:r>
              <a:rPr lang="en-US" sz="2200" dirty="0" err="1"/>
              <a:t>Membantu</a:t>
            </a:r>
            <a:r>
              <a:rPr lang="en-US" sz="2200" dirty="0"/>
              <a:t> </a:t>
            </a:r>
            <a:r>
              <a:rPr lang="en-US" sz="2200" dirty="0" err="1"/>
              <a:t>mempercepat</a:t>
            </a:r>
            <a:r>
              <a:rPr lang="en-US" sz="2200" dirty="0"/>
              <a:t> </a:t>
            </a:r>
            <a:r>
              <a:rPr lang="en-US" sz="2200" dirty="0" err="1"/>
              <a:t>rahim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r>
              <a:rPr lang="en-US" sz="2200" dirty="0"/>
              <a:t> </a:t>
            </a:r>
            <a:r>
              <a:rPr lang="en-US" sz="2200" dirty="0" err="1"/>
              <a:t>ke</a:t>
            </a:r>
            <a:r>
              <a:rPr lang="en-US" sz="2200" dirty="0"/>
              <a:t> </a:t>
            </a:r>
            <a:r>
              <a:rPr lang="en-US" sz="2200" dirty="0" err="1"/>
              <a:t>ukuran</a:t>
            </a:r>
            <a:r>
              <a:rPr lang="en-US" sz="2200" dirty="0"/>
              <a:t> </a:t>
            </a:r>
            <a:r>
              <a:rPr lang="en-US" sz="2200" dirty="0" err="1"/>
              <a:t>semula</a:t>
            </a:r>
            <a:r>
              <a:rPr lang="en-US" sz="2200" dirty="0"/>
              <a:t>.</a:t>
            </a:r>
          </a:p>
          <a:p>
            <a:pPr marL="574675" lvl="1" indent="-285750">
              <a:buFont typeface="Wingdings" panose="05000000000000000000" pitchFamily="2" charset="2"/>
              <a:buChar char="v"/>
            </a:pPr>
            <a:r>
              <a:rPr lang="en-US" sz="2200" dirty="0" err="1"/>
              <a:t>Mencegah</a:t>
            </a:r>
            <a:r>
              <a:rPr lang="en-US" sz="2200" dirty="0"/>
              <a:t> </a:t>
            </a:r>
            <a:r>
              <a:rPr lang="en-US" sz="2200" dirty="0" err="1"/>
              <a:t>perdarahan</a:t>
            </a:r>
            <a:r>
              <a:rPr lang="en-US" sz="2200" dirty="0"/>
              <a:t> </a:t>
            </a:r>
            <a:r>
              <a:rPr lang="en-US" sz="2200" dirty="0" err="1"/>
              <a:t>setelah</a:t>
            </a:r>
            <a:r>
              <a:rPr lang="en-US" sz="2200" dirty="0"/>
              <a:t> </a:t>
            </a:r>
            <a:r>
              <a:rPr lang="en-US" sz="2200" dirty="0" err="1"/>
              <a:t>melahirkan</a:t>
            </a:r>
            <a:r>
              <a:rPr lang="en-US" sz="2200" dirty="0"/>
              <a:t>. </a:t>
            </a:r>
          </a:p>
          <a:p>
            <a:pPr marL="574675" lvl="1" indent="-285750">
              <a:buFont typeface="Wingdings" panose="05000000000000000000" pitchFamily="2" charset="2"/>
              <a:buChar char="v"/>
            </a:pPr>
            <a:r>
              <a:rPr lang="en-US" sz="2200" dirty="0" err="1"/>
              <a:t>Memperkuat</a:t>
            </a:r>
            <a:r>
              <a:rPr lang="en-US" sz="2200" dirty="0"/>
              <a:t> </a:t>
            </a:r>
            <a:r>
              <a:rPr lang="en-US" sz="2200" dirty="0" err="1"/>
              <a:t>ikatan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bayi</a:t>
            </a:r>
            <a:r>
              <a:rPr lang="en-US" sz="2200" dirty="0"/>
              <a:t>, yang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mengurangi</a:t>
            </a:r>
            <a:r>
              <a:rPr lang="en-US" sz="2200" dirty="0"/>
              <a:t> rasa </a:t>
            </a:r>
            <a:r>
              <a:rPr lang="en-US" sz="2200" dirty="0" err="1"/>
              <a:t>cemas</a:t>
            </a:r>
            <a:r>
              <a:rPr lang="en-US" sz="2200" dirty="0"/>
              <a:t> dan </a:t>
            </a:r>
            <a:r>
              <a:rPr lang="en-US" sz="2200" dirty="0" err="1"/>
              <a:t>perasaan</a:t>
            </a:r>
            <a:r>
              <a:rPr lang="en-US" sz="2200" dirty="0"/>
              <a:t> </a:t>
            </a:r>
            <a:r>
              <a:rPr lang="en-US" sz="2200" dirty="0" err="1"/>
              <a:t>takut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bisa</a:t>
            </a:r>
            <a:r>
              <a:rPr lang="en-US" sz="2200" dirty="0"/>
              <a:t> </a:t>
            </a:r>
            <a:r>
              <a:rPr lang="en-US" sz="2200" dirty="0" err="1"/>
              <a:t>menjadi</a:t>
            </a:r>
            <a:r>
              <a:rPr lang="en-US" sz="2200" dirty="0"/>
              <a:t> </a:t>
            </a:r>
            <a:r>
              <a:rPr lang="en-US" sz="2200" dirty="0" err="1"/>
              <a:t>ibu</a:t>
            </a:r>
            <a:r>
              <a:rPr lang="en-US" sz="2200" dirty="0"/>
              <a:t> yang </a:t>
            </a:r>
            <a:r>
              <a:rPr lang="en-US" sz="2200" dirty="0" err="1"/>
              <a:t>baik</a:t>
            </a:r>
            <a:r>
              <a:rPr lang="en-US" sz="2200" dirty="0"/>
              <a:t>, </a:t>
            </a:r>
            <a:r>
              <a:rPr lang="en-US" sz="2200" dirty="0" err="1"/>
              <a:t>serta</a:t>
            </a:r>
            <a:r>
              <a:rPr lang="en-US" sz="2200" dirty="0"/>
              <a:t> </a:t>
            </a:r>
            <a:r>
              <a:rPr lang="en-US" sz="2200" dirty="0" err="1"/>
              <a:t>menjaga</a:t>
            </a:r>
            <a:r>
              <a:rPr lang="en-US" sz="2200" dirty="0"/>
              <a:t> </a:t>
            </a:r>
            <a:r>
              <a:rPr lang="en-US" sz="2200" dirty="0" err="1"/>
              <a:t>kesehatan</a:t>
            </a:r>
            <a:r>
              <a:rPr lang="en-US" sz="2200" dirty="0"/>
              <a:t> mental Ibu.</a:t>
            </a:r>
          </a:p>
        </p:txBody>
      </p:sp>
    </p:spTree>
    <p:extLst>
      <p:ext uri="{BB962C8B-B14F-4D97-AF65-F5344CB8AC3E}">
        <p14:creationId xmlns:p14="http://schemas.microsoft.com/office/powerpoint/2010/main" val="333246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9DDA5-63FB-7B52-30CC-68ED4AB45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3A46C2-B9EE-4EE4-3DC3-8B85BA2F6FEC}"/>
              </a:ext>
            </a:extLst>
          </p:cNvPr>
          <p:cNvSpPr txBox="1"/>
          <p:nvPr/>
        </p:nvSpPr>
        <p:spPr>
          <a:xfrm>
            <a:off x="231494" y="1524583"/>
            <a:ext cx="1179460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"</a:t>
            </a:r>
            <a:r>
              <a:rPr lang="en-US" sz="3600" dirty="0" err="1"/>
              <a:t>Kunci</a:t>
            </a:r>
            <a:r>
              <a:rPr lang="en-US" sz="3600" dirty="0"/>
              <a:t> ASI </a:t>
            </a:r>
            <a:r>
              <a:rPr lang="en-US" sz="3600" dirty="0" err="1"/>
              <a:t>Berkualitas</a:t>
            </a:r>
            <a:r>
              <a:rPr lang="en-US" sz="3600" dirty="0"/>
              <a:t>" </a:t>
            </a:r>
            <a:r>
              <a:rPr lang="en-US" sz="3600" dirty="0" err="1"/>
              <a:t>adalah</a:t>
            </a:r>
            <a:r>
              <a:rPr lang="en-US" sz="3600" dirty="0"/>
              <a:t>:</a:t>
            </a:r>
          </a:p>
          <a:p>
            <a:pPr marL="457200" indent="-457200">
              <a:buFontTx/>
              <a:buChar char="-"/>
            </a:pPr>
            <a:r>
              <a:rPr lang="en-US" sz="3600" dirty="0"/>
              <a:t>Gizi yang </a:t>
            </a:r>
            <a:r>
              <a:rPr lang="en-US" sz="3600" dirty="0" err="1"/>
              <a:t>adekuat</a:t>
            </a:r>
            <a:r>
              <a:rPr lang="en-US" sz="3600" dirty="0"/>
              <a:t> dan </a:t>
            </a:r>
            <a:r>
              <a:rPr lang="en-US" sz="3600" dirty="0" err="1"/>
              <a:t>seimbang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membantu</a:t>
            </a:r>
            <a:r>
              <a:rPr lang="en-US" sz="3600" dirty="0"/>
              <a:t> </a:t>
            </a:r>
            <a:r>
              <a:rPr lang="en-US" sz="3600" dirty="0" err="1"/>
              <a:t>meningkatkan</a:t>
            </a:r>
            <a:r>
              <a:rPr lang="en-US" sz="3600" dirty="0"/>
              <a:t> </a:t>
            </a:r>
            <a:r>
              <a:rPr lang="en-US" sz="3600" dirty="0" err="1"/>
              <a:t>kualitas</a:t>
            </a:r>
            <a:r>
              <a:rPr lang="en-US" sz="3600" dirty="0"/>
              <a:t> ASI, </a:t>
            </a:r>
            <a:r>
              <a:rPr lang="en-US" sz="3600" dirty="0" err="1"/>
              <a:t>sehingga</a:t>
            </a:r>
            <a:r>
              <a:rPr lang="en-US" sz="3600" dirty="0"/>
              <a:t> ASI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bergizi</a:t>
            </a:r>
            <a:r>
              <a:rPr lang="en-US" sz="3600" dirty="0"/>
              <a:t> dan </a:t>
            </a:r>
            <a:r>
              <a:rPr lang="en-US" sz="3600" dirty="0" err="1"/>
              <a:t>memadai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.</a:t>
            </a:r>
          </a:p>
          <a:p>
            <a:pPr marL="457200" indent="-457200">
              <a:buFontTx/>
              <a:buChar char="-"/>
            </a:pPr>
            <a:r>
              <a:rPr lang="en-US" sz="3600" dirty="0" err="1"/>
              <a:t>Kualitas</a:t>
            </a:r>
            <a:r>
              <a:rPr lang="en-US" sz="3600" dirty="0"/>
              <a:t> ASI yang </a:t>
            </a:r>
            <a:r>
              <a:rPr lang="en-US" sz="3600" dirty="0" err="1"/>
              <a:t>baik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membantu</a:t>
            </a:r>
            <a:r>
              <a:rPr lang="en-US" sz="3600" dirty="0"/>
              <a:t> </a:t>
            </a:r>
            <a:r>
              <a:rPr lang="en-US" sz="3600" dirty="0" err="1"/>
              <a:t>meningkatkan</a:t>
            </a:r>
            <a:r>
              <a:rPr lang="en-US" sz="3600" dirty="0"/>
              <a:t> </a:t>
            </a:r>
            <a:r>
              <a:rPr lang="en-US" sz="3600" dirty="0" err="1"/>
              <a:t>kesehatan</a:t>
            </a:r>
            <a:r>
              <a:rPr lang="en-US" sz="3600" dirty="0"/>
              <a:t> dan </a:t>
            </a:r>
            <a:r>
              <a:rPr lang="en-US" sz="3600" dirty="0" err="1"/>
              <a:t>perkembangan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8496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18DCC1-7DBA-D086-75E3-15E4FFA87A46}"/>
              </a:ext>
            </a:extLst>
          </p:cNvPr>
          <p:cNvSpPr txBox="1"/>
          <p:nvPr/>
        </p:nvSpPr>
        <p:spPr>
          <a:xfrm>
            <a:off x="231494" y="1524583"/>
            <a:ext cx="1179460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3600" dirty="0" err="1"/>
              <a:t>Nutrisi</a:t>
            </a:r>
            <a:r>
              <a:rPr lang="en-US" sz="3600" dirty="0"/>
              <a:t> yang </a:t>
            </a:r>
            <a:r>
              <a:rPr lang="en-US" sz="3600" dirty="0" err="1"/>
              <a:t>adekuat</a:t>
            </a:r>
            <a:r>
              <a:rPr lang="en-US" sz="3600" dirty="0"/>
              <a:t> dan </a:t>
            </a:r>
            <a:r>
              <a:rPr lang="en-US" sz="3600" dirty="0" err="1"/>
              <a:t>seimbang</a:t>
            </a:r>
            <a:r>
              <a:rPr lang="en-US" sz="3600" dirty="0"/>
              <a:t> sangat </a:t>
            </a:r>
            <a:r>
              <a:rPr lang="en-US" sz="3600" dirty="0" err="1"/>
              <a:t>penting</a:t>
            </a:r>
            <a:r>
              <a:rPr lang="en-US" sz="3600" dirty="0"/>
              <a:t> </a:t>
            </a:r>
            <a:r>
              <a:rPr lang="en-US" sz="3600" dirty="0" err="1"/>
              <a:t>bagi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menyusui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memproduksi</a:t>
            </a:r>
            <a:r>
              <a:rPr lang="en-US" sz="3600" dirty="0"/>
              <a:t> ASI (Air Susu Ibu) yang </a:t>
            </a:r>
            <a:r>
              <a:rPr lang="en-US" sz="3600" dirty="0" err="1"/>
              <a:t>berkualitas</a:t>
            </a:r>
            <a:r>
              <a:rPr lang="en-US" sz="3600" dirty="0"/>
              <a:t> dan </a:t>
            </a:r>
            <a:r>
              <a:rPr lang="en-US" sz="3600" dirty="0" err="1"/>
              <a:t>memadai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. </a:t>
            </a:r>
          </a:p>
          <a:p>
            <a:pPr marL="457200" indent="-457200">
              <a:buFontTx/>
              <a:buChar char="-"/>
            </a:pPr>
            <a:r>
              <a:rPr lang="en-US" sz="3600" dirty="0" err="1"/>
              <a:t>Nutrisi</a:t>
            </a:r>
            <a:r>
              <a:rPr lang="en-US" sz="3600" dirty="0"/>
              <a:t> yang </a:t>
            </a:r>
            <a:r>
              <a:rPr lang="en-US" sz="3600" dirty="0" err="1"/>
              <a:t>tepat</a:t>
            </a:r>
            <a:r>
              <a:rPr lang="en-US" sz="3600" dirty="0"/>
              <a:t> juga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membantu</a:t>
            </a:r>
            <a:r>
              <a:rPr lang="en-US" sz="3600" dirty="0"/>
              <a:t> </a:t>
            </a:r>
            <a:r>
              <a:rPr lang="en-US" sz="3600" dirty="0" err="1"/>
              <a:t>meningkatkan</a:t>
            </a:r>
            <a:r>
              <a:rPr lang="en-US" sz="3600" dirty="0"/>
              <a:t> </a:t>
            </a:r>
            <a:r>
              <a:rPr lang="en-US" sz="3600" dirty="0" err="1"/>
              <a:t>kualitas</a:t>
            </a:r>
            <a:r>
              <a:rPr lang="en-US" sz="3600" dirty="0"/>
              <a:t> dan </a:t>
            </a:r>
            <a:r>
              <a:rPr lang="en-US" sz="3600" dirty="0" err="1"/>
              <a:t>kuantitas</a:t>
            </a:r>
            <a:r>
              <a:rPr lang="en-US" sz="3600" dirty="0"/>
              <a:t> ASI, </a:t>
            </a:r>
            <a:r>
              <a:rPr lang="en-US" sz="3600" dirty="0" err="1"/>
              <a:t>serta</a:t>
            </a:r>
            <a:r>
              <a:rPr lang="en-US" sz="3600" dirty="0"/>
              <a:t> </a:t>
            </a:r>
            <a:r>
              <a:rPr lang="en-US" sz="3600" dirty="0" err="1"/>
              <a:t>memastikan</a:t>
            </a:r>
            <a:r>
              <a:rPr lang="en-US" sz="3600" dirty="0"/>
              <a:t> </a:t>
            </a:r>
            <a:r>
              <a:rPr lang="en-US" sz="3600" dirty="0" err="1"/>
              <a:t>bahwa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 </a:t>
            </a:r>
            <a:r>
              <a:rPr lang="en-US" sz="3600" dirty="0" err="1"/>
              <a:t>mendapatkan</a:t>
            </a:r>
            <a:r>
              <a:rPr lang="en-US" sz="3600" dirty="0"/>
              <a:t> </a:t>
            </a:r>
            <a:r>
              <a:rPr lang="en-US" sz="3600" dirty="0" err="1"/>
              <a:t>nutrisi</a:t>
            </a:r>
            <a:r>
              <a:rPr lang="en-US" sz="3600" dirty="0"/>
              <a:t> yang </a:t>
            </a:r>
            <a:r>
              <a:rPr lang="en-US" sz="3600" dirty="0" err="1"/>
              <a:t>dibutuhkan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tumbuh</a:t>
            </a:r>
            <a:r>
              <a:rPr lang="en-US" sz="3600" dirty="0"/>
              <a:t> dan </a:t>
            </a:r>
            <a:r>
              <a:rPr lang="en-US" sz="3600" dirty="0" err="1"/>
              <a:t>berkembang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3873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0C331-33E9-4FBE-A45D-EEBD4093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523BB3-369E-6D22-28D2-C4B6AAEBCAA5}"/>
              </a:ext>
            </a:extLst>
          </p:cNvPr>
          <p:cNvSpPr txBox="1"/>
          <p:nvPr/>
        </p:nvSpPr>
        <p:spPr>
          <a:xfrm>
            <a:off x="1380280" y="1082762"/>
            <a:ext cx="86433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FAKTOR YANG MEMPENGARUHI STATUS GIZI IBU MENYUSUI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0D0E93-B770-0BE6-7685-046B0FF5513E}"/>
              </a:ext>
            </a:extLst>
          </p:cNvPr>
          <p:cNvSpPr txBox="1"/>
          <p:nvPr/>
        </p:nvSpPr>
        <p:spPr>
          <a:xfrm>
            <a:off x="1287684" y="2206299"/>
            <a:ext cx="99397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dirty="0"/>
              <a:t>Status Gizi Saat </a:t>
            </a:r>
            <a:r>
              <a:rPr lang="en-US" sz="4000" dirty="0" err="1"/>
              <a:t>Kehamilan</a:t>
            </a:r>
            <a:endParaRPr lang="en-US" sz="4000" dirty="0"/>
          </a:p>
          <a:p>
            <a:pPr marL="342900" indent="-342900">
              <a:buFont typeface="+mj-lt"/>
              <a:buAutoNum type="arabicPeriod"/>
            </a:pPr>
            <a:r>
              <a:rPr lang="en-US" sz="4000" dirty="0" err="1"/>
              <a:t>Kecukupan</a:t>
            </a:r>
            <a:r>
              <a:rPr lang="en-US" sz="4000" dirty="0"/>
              <a:t> </a:t>
            </a:r>
            <a:r>
              <a:rPr lang="en-US" sz="4000" dirty="0" err="1"/>
              <a:t>Asupan</a:t>
            </a:r>
            <a:r>
              <a:rPr lang="en-US" sz="4000" dirty="0"/>
              <a:t> di masa </a:t>
            </a:r>
            <a:r>
              <a:rPr lang="en-US" sz="4000" dirty="0" err="1"/>
              <a:t>menyusui</a:t>
            </a:r>
            <a:r>
              <a:rPr lang="en-US" sz="4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 err="1"/>
              <a:t>Pengetahuan</a:t>
            </a:r>
            <a:r>
              <a:rPr lang="en-US" sz="4000" dirty="0"/>
              <a:t> Gizi Ibu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/>
              <a:t>Tingkat </a:t>
            </a:r>
            <a:r>
              <a:rPr lang="en-US" sz="4000" dirty="0" err="1"/>
              <a:t>Sosial</a:t>
            </a:r>
            <a:r>
              <a:rPr lang="en-US" sz="4000" dirty="0"/>
              <a:t> Ekonomi Ibu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 err="1"/>
              <a:t>Pantangan</a:t>
            </a:r>
            <a:r>
              <a:rPr lang="en-US" sz="4000" dirty="0"/>
              <a:t> </a:t>
            </a:r>
            <a:r>
              <a:rPr lang="en-US" sz="4000" dirty="0" err="1"/>
              <a:t>Makanan</a:t>
            </a:r>
            <a:r>
              <a:rPr lang="en-US" sz="4000" dirty="0"/>
              <a:t>/</a:t>
            </a:r>
            <a:r>
              <a:rPr lang="en-US" sz="4000" dirty="0" err="1"/>
              <a:t>Budaya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3076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3EDA1-DACF-A102-7477-22253879E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B27ACF-35A9-C1CA-5418-75FEEBE746C9}"/>
              </a:ext>
            </a:extLst>
          </p:cNvPr>
          <p:cNvSpPr txBox="1"/>
          <p:nvPr/>
        </p:nvSpPr>
        <p:spPr>
          <a:xfrm>
            <a:off x="1774302" y="605708"/>
            <a:ext cx="86433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FAKTOR MEMPENGARUHI KUALITAS &amp; PRODUKSI ASI</a:t>
            </a:r>
          </a:p>
          <a:p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6E62EC-E6C9-C6DD-26AF-22000B074627}"/>
              </a:ext>
            </a:extLst>
          </p:cNvPr>
          <p:cNvSpPr txBox="1"/>
          <p:nvPr/>
        </p:nvSpPr>
        <p:spPr>
          <a:xfrm>
            <a:off x="744638" y="1716601"/>
            <a:ext cx="1144736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Ibu </a:t>
            </a:r>
            <a:r>
              <a:rPr lang="en-US" sz="3600" dirty="0" err="1"/>
              <a:t>harus</a:t>
            </a:r>
            <a:r>
              <a:rPr lang="en-US" sz="3600" dirty="0"/>
              <a:t> </a:t>
            </a:r>
            <a:r>
              <a:rPr lang="en-US" sz="3600" dirty="0" err="1"/>
              <a:t>mengkonsumsi</a:t>
            </a:r>
            <a:r>
              <a:rPr lang="en-US" sz="3600" dirty="0"/>
              <a:t> </a:t>
            </a:r>
            <a:r>
              <a:rPr lang="en-US" sz="3600" dirty="0" err="1"/>
              <a:t>makanan</a:t>
            </a:r>
            <a:r>
              <a:rPr lang="en-US" sz="3600" dirty="0"/>
              <a:t> </a:t>
            </a:r>
            <a:r>
              <a:rPr lang="en-US" sz="3600" dirty="0" err="1"/>
              <a:t>beraneka</a:t>
            </a:r>
            <a:r>
              <a:rPr lang="en-US" sz="3600" dirty="0"/>
              <a:t> ragam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Ibu </a:t>
            </a:r>
            <a:r>
              <a:rPr lang="en-US" sz="3600" dirty="0" err="1"/>
              <a:t>harus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banyak</a:t>
            </a:r>
            <a:r>
              <a:rPr lang="en-US" sz="3600" dirty="0"/>
              <a:t> </a:t>
            </a:r>
            <a:r>
              <a:rPr lang="en-US" sz="3600" dirty="0" err="1"/>
              <a:t>istirahat</a:t>
            </a:r>
            <a:r>
              <a:rPr lang="en-US" sz="3600" dirty="0"/>
              <a:t> dan </a:t>
            </a:r>
            <a:r>
              <a:rPr lang="en-US" sz="3600" dirty="0" err="1"/>
              <a:t>rileks</a:t>
            </a:r>
            <a:r>
              <a:rPr lang="en-US" sz="3600" dirty="0"/>
              <a:t> </a:t>
            </a:r>
            <a:r>
              <a:rPr lang="en-US" sz="3600" dirty="0" err="1"/>
              <a:t>saat</a:t>
            </a:r>
            <a:r>
              <a:rPr lang="en-US" sz="3600" dirty="0"/>
              <a:t> </a:t>
            </a:r>
            <a:r>
              <a:rPr lang="en-US" sz="3600" dirty="0" err="1"/>
              <a:t>menyusui</a:t>
            </a:r>
            <a:r>
              <a:rPr lang="en-US" sz="3600" dirty="0"/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Ibu </a:t>
            </a:r>
            <a:r>
              <a:rPr lang="en-US" sz="3600" dirty="0" err="1"/>
              <a:t>hrs</a:t>
            </a:r>
            <a:r>
              <a:rPr lang="en-US" sz="3600" dirty="0"/>
              <a:t> </a:t>
            </a:r>
            <a:r>
              <a:rPr lang="en-US" sz="3600" dirty="0" err="1"/>
              <a:t>sll</a:t>
            </a:r>
            <a:r>
              <a:rPr lang="en-US" sz="3600" dirty="0"/>
              <a:t> </a:t>
            </a:r>
            <a:r>
              <a:rPr lang="en-US" sz="3600" dirty="0" err="1"/>
              <a:t>dekat</a:t>
            </a:r>
            <a:r>
              <a:rPr lang="en-US" sz="3600" dirty="0"/>
              <a:t> dg </a:t>
            </a:r>
            <a:r>
              <a:rPr lang="en-US" sz="3600" dirty="0" err="1"/>
              <a:t>bayinya</a:t>
            </a:r>
            <a:r>
              <a:rPr lang="en-US" sz="3600" dirty="0"/>
              <a:t>, dan </a:t>
            </a:r>
            <a:r>
              <a:rPr lang="en-US" sz="3600" dirty="0" err="1"/>
              <a:t>sering</a:t>
            </a:r>
            <a:r>
              <a:rPr lang="en-US" sz="3600" dirty="0"/>
              <a:t> </a:t>
            </a:r>
            <a:r>
              <a:rPr lang="en-US" sz="3600" dirty="0" err="1"/>
              <a:t>lakukan</a:t>
            </a:r>
            <a:r>
              <a:rPr lang="en-US" sz="3600" dirty="0"/>
              <a:t> </a:t>
            </a:r>
            <a:r>
              <a:rPr lang="en-US" sz="3600" dirty="0" err="1"/>
              <a:t>kontak</a:t>
            </a:r>
            <a:r>
              <a:rPr lang="en-US" sz="3600" dirty="0"/>
              <a:t> </a:t>
            </a:r>
            <a:r>
              <a:rPr lang="en-US" sz="3600" dirty="0" err="1"/>
              <a:t>kulit</a:t>
            </a:r>
            <a:r>
              <a:rPr lang="en-US" sz="3600" dirty="0"/>
              <a:t> (Bonding)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/>
              <a:t>Membiarkan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sering</a:t>
            </a:r>
            <a:r>
              <a:rPr lang="en-US" sz="3600" dirty="0"/>
              <a:t> </a:t>
            </a:r>
            <a:r>
              <a:rPr lang="en-US" sz="3600" dirty="0" err="1"/>
              <a:t>menyusu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err="1"/>
              <a:t>Pastikan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 </a:t>
            </a:r>
            <a:r>
              <a:rPr lang="en-US" sz="3600" dirty="0" err="1"/>
              <a:t>melekat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benar</a:t>
            </a:r>
            <a:r>
              <a:rPr lang="en-US" sz="3600" dirty="0"/>
              <a:t> pada </a:t>
            </a:r>
            <a:r>
              <a:rPr lang="en-US" sz="3600" dirty="0" err="1"/>
              <a:t>payudara</a:t>
            </a:r>
            <a:r>
              <a:rPr lang="en-US" sz="3600" dirty="0"/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/>
              <a:t>Menyusui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sering</a:t>
            </a:r>
            <a:r>
              <a:rPr lang="en-US" sz="3600" dirty="0"/>
              <a:t> </a:t>
            </a:r>
            <a:r>
              <a:rPr lang="en-US" sz="3600" dirty="0" err="1"/>
              <a:t>dimalam</a:t>
            </a:r>
            <a:r>
              <a:rPr lang="en-US" sz="3600" dirty="0"/>
              <a:t> </a:t>
            </a:r>
            <a:r>
              <a:rPr lang="en-US" sz="3600" dirty="0" err="1"/>
              <a:t>hari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6882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CF247-9A2A-B975-0BBA-A617A4A68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background\background40.jpg">
            <a:extLst>
              <a:ext uri="{FF2B5EF4-FFF2-40B4-BE49-F238E27FC236}">
                <a16:creationId xmlns:a16="http://schemas.microsoft.com/office/drawing/2014/main" id="{C797A5BD-CFA1-BB40-C812-80E8444AD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84" y="2471057"/>
            <a:ext cx="10504714" cy="433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B7E09FE-FD35-D829-662B-8417C0A5FA9E}"/>
              </a:ext>
            </a:extLst>
          </p:cNvPr>
          <p:cNvSpPr/>
          <p:nvPr/>
        </p:nvSpPr>
        <p:spPr>
          <a:xfrm>
            <a:off x="1814104" y="3091543"/>
            <a:ext cx="9376410" cy="2231571"/>
          </a:xfrm>
          <a:custGeom>
            <a:avLst/>
            <a:gdLst>
              <a:gd name="connsiteX0" fmla="*/ 0 w 5338063"/>
              <a:gd name="connsiteY0" fmla="*/ 132843 h 797040"/>
              <a:gd name="connsiteX1" fmla="*/ 132843 w 5338063"/>
              <a:gd name="connsiteY1" fmla="*/ 0 h 797040"/>
              <a:gd name="connsiteX2" fmla="*/ 5205220 w 5338063"/>
              <a:gd name="connsiteY2" fmla="*/ 0 h 797040"/>
              <a:gd name="connsiteX3" fmla="*/ 5338063 w 5338063"/>
              <a:gd name="connsiteY3" fmla="*/ 132843 h 797040"/>
              <a:gd name="connsiteX4" fmla="*/ 5338063 w 5338063"/>
              <a:gd name="connsiteY4" fmla="*/ 664197 h 797040"/>
              <a:gd name="connsiteX5" fmla="*/ 5205220 w 5338063"/>
              <a:gd name="connsiteY5" fmla="*/ 797040 h 797040"/>
              <a:gd name="connsiteX6" fmla="*/ 132843 w 5338063"/>
              <a:gd name="connsiteY6" fmla="*/ 797040 h 797040"/>
              <a:gd name="connsiteX7" fmla="*/ 0 w 5338063"/>
              <a:gd name="connsiteY7" fmla="*/ 664197 h 797040"/>
              <a:gd name="connsiteX8" fmla="*/ 0 w 5338063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8063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5205220" y="0"/>
                </a:lnTo>
                <a:cubicBezTo>
                  <a:pt x="5278587" y="0"/>
                  <a:pt x="5338063" y="59476"/>
                  <a:pt x="5338063" y="132843"/>
                </a:cubicBezTo>
                <a:lnTo>
                  <a:pt x="5338063" y="664197"/>
                </a:lnTo>
                <a:cubicBezTo>
                  <a:pt x="5338063" y="737564"/>
                  <a:pt x="5278587" y="797040"/>
                  <a:pt x="5205220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674" tIns="38908" rIns="240674" bIns="38908" numCol="1" spcCol="1270" anchor="ctr" anchorCtr="0">
            <a:noAutofit/>
          </a:bodyPr>
          <a:lstStyle/>
          <a:p>
            <a:pPr marR="0" lvl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 sz="3600" b="1" dirty="0">
                <a:solidFill>
                  <a:srgbClr val="FFFFFF"/>
                </a:solidFill>
                <a:latin typeface="Calibri"/>
                <a:ea typeface="+mn-ea"/>
                <a:cs typeface="Calibri"/>
                <a:sym typeface="Calibri"/>
              </a:rPr>
              <a:t>MEMBANGUN MENU SEHAT BERGIZI UNTUK MENYUSUI 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907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01221-32BF-97B4-C8EE-8059556FEDF3}"/>
              </a:ext>
            </a:extLst>
          </p:cNvPr>
          <p:cNvSpPr txBox="1"/>
          <p:nvPr/>
        </p:nvSpPr>
        <p:spPr>
          <a:xfrm>
            <a:off x="428263" y="1166842"/>
            <a:ext cx="1147051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Membangun</a:t>
            </a:r>
            <a:r>
              <a:rPr lang="en-US" sz="3200" dirty="0"/>
              <a:t> Menu Sehat, </a:t>
            </a:r>
            <a:r>
              <a:rPr lang="en-US" sz="3200" dirty="0" err="1"/>
              <a:t>Bergizi</a:t>
            </a:r>
            <a:r>
              <a:rPr lang="en-US" sz="3200" dirty="0"/>
              <a:t> dan </a:t>
            </a:r>
            <a:r>
              <a:rPr lang="en-US" sz="3200" dirty="0" err="1"/>
              <a:t>aman</a:t>
            </a:r>
            <a:r>
              <a:rPr lang="en-US" sz="3200" dirty="0"/>
              <a:t> 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Menyusui</a:t>
            </a:r>
            <a:r>
              <a:rPr lang="en-US" sz="3200" dirty="0"/>
              <a:t>" </a:t>
            </a:r>
            <a:r>
              <a:rPr lang="en-US" sz="3200" dirty="0" err="1"/>
              <a:t>adalah</a:t>
            </a:r>
            <a:r>
              <a:rPr lang="en-US" sz="3200" dirty="0"/>
              <a:t>: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Ibu </a:t>
            </a:r>
            <a:r>
              <a:rPr lang="en-US" sz="3200" dirty="0" err="1"/>
              <a:t>menyusui</a:t>
            </a:r>
            <a:r>
              <a:rPr lang="en-US" sz="3200" dirty="0"/>
              <a:t>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membangun</a:t>
            </a:r>
            <a:r>
              <a:rPr lang="en-US" sz="3200" dirty="0"/>
              <a:t> menu </a:t>
            </a:r>
            <a:r>
              <a:rPr lang="en-US" sz="3200" dirty="0" err="1"/>
              <a:t>makanan</a:t>
            </a:r>
            <a:r>
              <a:rPr lang="en-US" sz="3200" dirty="0"/>
              <a:t> yang </a:t>
            </a:r>
            <a:r>
              <a:rPr lang="en-US" sz="3200" dirty="0" err="1"/>
              <a:t>sehat</a:t>
            </a:r>
            <a:r>
              <a:rPr lang="en-US" sz="3200" dirty="0"/>
              <a:t>, </a:t>
            </a:r>
            <a:r>
              <a:rPr lang="en-US" sz="3200" dirty="0" err="1"/>
              <a:t>bergizi</a:t>
            </a:r>
            <a:r>
              <a:rPr lang="en-US" sz="3200" dirty="0"/>
              <a:t> dan </a:t>
            </a:r>
            <a:r>
              <a:rPr lang="en-US" sz="3200" dirty="0" err="1"/>
              <a:t>seimbang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memastikan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</a:t>
            </a:r>
            <a:r>
              <a:rPr lang="en-US" sz="3200" dirty="0" err="1"/>
              <a:t>mereka</a:t>
            </a:r>
            <a:r>
              <a:rPr lang="en-US" sz="3200" dirty="0"/>
              <a:t> </a:t>
            </a:r>
            <a:r>
              <a:rPr lang="en-US" sz="3200" dirty="0" err="1"/>
              <a:t>mendapatkan</a:t>
            </a:r>
            <a:r>
              <a:rPr lang="en-US" sz="3200" dirty="0"/>
              <a:t> </a:t>
            </a:r>
            <a:r>
              <a:rPr lang="en-US" sz="3200" dirty="0" err="1"/>
              <a:t>nutrisi</a:t>
            </a:r>
            <a:r>
              <a:rPr lang="en-US" sz="3200" dirty="0"/>
              <a:t> yang </a:t>
            </a:r>
            <a:r>
              <a:rPr lang="en-US" sz="3200" dirty="0" err="1"/>
              <a:t>dibutuhkan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memproduksi</a:t>
            </a:r>
            <a:r>
              <a:rPr lang="en-US" sz="3200" dirty="0"/>
              <a:t> ASI yang </a:t>
            </a:r>
            <a:r>
              <a:rPr lang="en-US" sz="3200" dirty="0" err="1"/>
              <a:t>berkualitas</a:t>
            </a:r>
            <a:r>
              <a:rPr lang="en-US" sz="3200" dirty="0"/>
              <a:t>.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Menu </a:t>
            </a:r>
            <a:r>
              <a:rPr lang="en-US" sz="3200" dirty="0" err="1"/>
              <a:t>makanan</a:t>
            </a:r>
            <a:r>
              <a:rPr lang="en-US" sz="3200" dirty="0"/>
              <a:t> yang </a:t>
            </a:r>
            <a:r>
              <a:rPr lang="en-US" sz="3200" dirty="0" err="1"/>
              <a:t>sehat</a:t>
            </a:r>
            <a:r>
              <a:rPr lang="en-US" sz="3200" dirty="0"/>
              <a:t>, </a:t>
            </a:r>
            <a:r>
              <a:rPr lang="en-US" sz="3200" dirty="0" err="1"/>
              <a:t>bergizi</a:t>
            </a:r>
            <a:r>
              <a:rPr lang="en-US" sz="3200" dirty="0"/>
              <a:t> dan </a:t>
            </a:r>
            <a:r>
              <a:rPr lang="en-US" sz="3200" dirty="0" err="1"/>
              <a:t>seimbang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membantu</a:t>
            </a:r>
            <a:r>
              <a:rPr lang="en-US" sz="3200" dirty="0"/>
              <a:t> </a:t>
            </a:r>
            <a:r>
              <a:rPr lang="en-US" sz="3200" dirty="0" err="1"/>
              <a:t>meningkatkan</a:t>
            </a:r>
            <a:r>
              <a:rPr lang="en-US" sz="3200" dirty="0"/>
              <a:t> </a:t>
            </a:r>
            <a:r>
              <a:rPr lang="en-US" sz="3200" dirty="0" err="1"/>
              <a:t>kualitas</a:t>
            </a:r>
            <a:r>
              <a:rPr lang="en-US" sz="3200" dirty="0"/>
              <a:t> dan </a:t>
            </a:r>
            <a:r>
              <a:rPr lang="en-US" sz="3200" dirty="0" err="1"/>
              <a:t>kuantitas</a:t>
            </a:r>
            <a:r>
              <a:rPr lang="en-US" sz="3200" dirty="0"/>
              <a:t> ASI, </a:t>
            </a:r>
            <a:r>
              <a:rPr lang="en-US" sz="3200" dirty="0" err="1"/>
              <a:t>serta</a:t>
            </a:r>
            <a:r>
              <a:rPr lang="en-US" sz="3200" dirty="0"/>
              <a:t> </a:t>
            </a:r>
            <a:r>
              <a:rPr lang="en-US" sz="3200" dirty="0" err="1"/>
              <a:t>memastikan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</a:t>
            </a:r>
            <a:r>
              <a:rPr lang="en-US" sz="3200" dirty="0" err="1"/>
              <a:t>bayi</a:t>
            </a:r>
            <a:r>
              <a:rPr lang="en-US" sz="3200" dirty="0"/>
              <a:t> </a:t>
            </a:r>
            <a:r>
              <a:rPr lang="en-US" sz="3200" dirty="0" err="1"/>
              <a:t>mendapatkan</a:t>
            </a:r>
            <a:r>
              <a:rPr lang="en-US" sz="3200" dirty="0"/>
              <a:t> </a:t>
            </a:r>
            <a:r>
              <a:rPr lang="en-US" sz="3200" dirty="0" err="1"/>
              <a:t>nutrisi</a:t>
            </a:r>
            <a:r>
              <a:rPr lang="en-US" sz="3200" dirty="0"/>
              <a:t> yang </a:t>
            </a:r>
            <a:r>
              <a:rPr lang="en-US" sz="3200" dirty="0" err="1"/>
              <a:t>dibutuhkan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tumbuh</a:t>
            </a:r>
            <a:r>
              <a:rPr lang="en-US" sz="3200" dirty="0"/>
              <a:t> dan </a:t>
            </a:r>
            <a:r>
              <a:rPr lang="en-US" sz="3200" dirty="0" err="1"/>
              <a:t>berkembang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8280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6E2695-F514-8EC0-2838-8C52C589B0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47" t="11477" r="2310" b="12405"/>
          <a:stretch/>
        </p:blipFill>
        <p:spPr>
          <a:xfrm>
            <a:off x="277792" y="833378"/>
            <a:ext cx="11632557" cy="517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12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8849EE-7B6B-D4C0-677A-1AB2E5A3CF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557" t="25485" r="10854" b="10548"/>
          <a:stretch/>
        </p:blipFill>
        <p:spPr>
          <a:xfrm>
            <a:off x="1388961" y="706056"/>
            <a:ext cx="9398643" cy="555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1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22F46B-FD83-DD85-05E4-E7101B8D81F9}"/>
              </a:ext>
            </a:extLst>
          </p:cNvPr>
          <p:cNvSpPr txBox="1"/>
          <p:nvPr/>
        </p:nvSpPr>
        <p:spPr>
          <a:xfrm>
            <a:off x="373284" y="1211274"/>
            <a:ext cx="1080786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Seorang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ibu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menyusui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membutuhkan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makanan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yang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lebih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banyak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dari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wanita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yang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tidak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menyusui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,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tetapi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tidak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perlu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jumlahnya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2 kali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lipat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atau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2 kali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porsi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makan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wanita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yang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tidak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 </a:t>
            </a:r>
            <a:r>
              <a:rPr lang="en-US" sz="2000" b="0" i="0" dirty="0" err="1">
                <a:solidFill>
                  <a:srgbClr val="212529"/>
                </a:solidFill>
                <a:effectLst/>
                <a:latin typeface="Arsenal"/>
              </a:rPr>
              <a:t>menyusui</a:t>
            </a:r>
            <a:r>
              <a:rPr lang="en-US" sz="2000" b="0" i="0" dirty="0">
                <a:solidFill>
                  <a:srgbClr val="212529"/>
                </a:solidFill>
                <a:effectLst/>
                <a:latin typeface="Arsenal"/>
              </a:rPr>
              <a:t>.</a:t>
            </a:r>
          </a:p>
          <a:p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merupakan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salah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satu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golongan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termasuk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kelompok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rentan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endParaRPr lang="en-US" sz="2000" dirty="0">
              <a:solidFill>
                <a:srgbClr val="212529"/>
              </a:solidFill>
              <a:latin typeface="Arsenal"/>
            </a:endParaRPr>
          </a:p>
          <a:p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tergolong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kelompok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rentan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sebab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ASI 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merupakan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makanan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utama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bayi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diperoleh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dari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 Oleh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sebab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itu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sedang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harus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memperhatikan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asupan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zat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dikonsumsi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sebab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sekresi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ASI rata-rata 800-850 ml per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hari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Zat-zat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ini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diambil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dari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tubuh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dan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harus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digantikan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dengan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suplai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makanan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sehari-hari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 Ibu 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tidak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mampu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menggantikan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zat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diberikan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kepada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bayi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berisiko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mengalami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kurang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atau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bahkan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masalah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kesehatan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seperti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osteoporosis,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kerusakan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gigi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dan juga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kekurangan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energi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kronis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(KEK)</a:t>
            </a:r>
            <a:endParaRPr lang="en-US" sz="2000" b="0" i="0" dirty="0">
              <a:solidFill>
                <a:srgbClr val="212529"/>
              </a:solidFill>
              <a:effectLst/>
              <a:latin typeface="Arsenal"/>
            </a:endParaRPr>
          </a:p>
          <a:p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seimbang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pada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saat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merupakan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seuatu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penting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bagi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karena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sangat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kaitannya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dengan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produksi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air susu, 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maka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pemenuhan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yang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baik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bagi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akan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berpengauh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terhadap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status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dan juga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tumbuh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kembang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0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bayinya</a:t>
            </a:r>
            <a:r>
              <a:rPr lang="en-US" sz="20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0719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7F6BCF-7DC4-89F9-EECC-32226E0302E7}"/>
              </a:ext>
            </a:extLst>
          </p:cNvPr>
          <p:cNvSpPr txBox="1"/>
          <p:nvPr/>
        </p:nvSpPr>
        <p:spPr>
          <a:xfrm>
            <a:off x="441767" y="1404086"/>
            <a:ext cx="11308466" cy="4049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750"/>
              </a:spcBef>
              <a:spcAft>
                <a:spcPts val="750"/>
              </a:spcAft>
            </a:pP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Manfaat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seimbang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pada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endParaRPr lang="en-US" sz="2400" b="0" i="0" dirty="0">
              <a:solidFill>
                <a:srgbClr val="6E6E6E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/>
            </a:pP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Untuk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melakukan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aktivitas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/>
            </a:pP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Melakukan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berbagai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proses di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tubuh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/>
            </a:pP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Mengembalikan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alat-alat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kandungan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keadaan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sebelum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hamil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/>
            </a:pP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Sebagai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cadangan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tubuh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/>
            </a:pP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Sangat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kaitannya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dengan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produksi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ASI yang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diperlukan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untuk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pertumbuhan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bayi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3620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D76351-9E40-12E9-B782-0038F7EA2232}"/>
              </a:ext>
            </a:extLst>
          </p:cNvPr>
          <p:cNvSpPr txBox="1"/>
          <p:nvPr/>
        </p:nvSpPr>
        <p:spPr>
          <a:xfrm>
            <a:off x="412830" y="1023007"/>
            <a:ext cx="11366339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750"/>
              </a:spcBef>
              <a:spcAft>
                <a:spcPts val="750"/>
              </a:spcAft>
            </a:pP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Kebutuhan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zat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lain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akan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meningkat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selama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yaitu</a:t>
            </a:r>
            <a:endParaRPr lang="en-US" b="0" i="0" dirty="0">
              <a:solidFill>
                <a:srgbClr val="6E6E6E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/>
            </a:pPr>
            <a:r>
              <a:rPr lang="en-US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Karbohidrat</a:t>
            </a:r>
            <a:endParaRPr lang="en-US" b="0" i="0" dirty="0">
              <a:solidFill>
                <a:srgbClr val="6E6E6E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spcBef>
                <a:spcPts val="750"/>
              </a:spcBef>
              <a:spcAft>
                <a:spcPts val="750"/>
              </a:spcAft>
            </a:pP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Saat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kebutuhan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karbohidrat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meningkat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sebesar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65 gr per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hari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(1 ½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porsi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nasi).</a:t>
            </a: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 startAt="2"/>
            </a:pP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Protein</a:t>
            </a:r>
            <a:endParaRPr lang="en-US" b="0" i="0" dirty="0">
              <a:solidFill>
                <a:srgbClr val="6E6E6E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spcBef>
                <a:spcPts val="750"/>
              </a:spcBef>
              <a:spcAft>
                <a:spcPts val="750"/>
              </a:spcAft>
            </a:pP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membutuhkan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tambahan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protein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sebanyak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17 gr</a:t>
            </a: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atau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(1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porsi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daging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(35 gr) dan 1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porsi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tempe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(50gr).</a:t>
            </a: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 startAt="3"/>
            </a:pPr>
            <a:r>
              <a:rPr lang="en-US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Lemak</a:t>
            </a:r>
            <a:endParaRPr lang="en-US" b="0" i="0" dirty="0">
              <a:solidFill>
                <a:srgbClr val="6E6E6E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spcBef>
                <a:spcPts val="750"/>
              </a:spcBef>
              <a:spcAft>
                <a:spcPts val="750"/>
              </a:spcAft>
            </a:pP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Lemak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berfungsi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sebagai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sumber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tenaga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dan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berperan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produksi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ASI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serta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pembawa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vitamin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larut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lemak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ASI.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Kebutuhan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minyak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tumpeng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seimbang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sebanyak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4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porsi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(4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sendok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teh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minyak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(20 gr). Lemak yang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dibutuhkan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untuk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yaitu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lemak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tak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jenuh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ganda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antara</a:t>
            </a:r>
            <a:r>
              <a:rPr lang="en-US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lain omega-3 dan omega-6.</a:t>
            </a:r>
          </a:p>
        </p:txBody>
      </p:sp>
    </p:spTree>
    <p:extLst>
      <p:ext uri="{BB962C8B-B14F-4D97-AF65-F5344CB8AC3E}">
        <p14:creationId xmlns:p14="http://schemas.microsoft.com/office/powerpoint/2010/main" val="580611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B6DFE-05EF-0B8B-8366-BF3BEE6F4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1B4ADD-77BB-994A-67FB-11DCDD0A3D33}"/>
              </a:ext>
            </a:extLst>
          </p:cNvPr>
          <p:cNvSpPr txBox="1"/>
          <p:nvPr/>
        </p:nvSpPr>
        <p:spPr>
          <a:xfrm>
            <a:off x="412830" y="1346134"/>
            <a:ext cx="11366339" cy="4506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750"/>
              </a:spcBef>
              <a:spcAft>
                <a:spcPts val="750"/>
              </a:spcAft>
            </a:pP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Kebutuhan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zat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lain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akan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meningkat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selama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sz="2400" b="1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yaitu</a:t>
            </a:r>
            <a:endParaRPr lang="en-US" sz="2400" b="0" i="0" dirty="0">
              <a:solidFill>
                <a:srgbClr val="6E6E6E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spcBef>
                <a:spcPts val="1125"/>
              </a:spcBef>
              <a:spcAft>
                <a:spcPts val="1125"/>
              </a:spcAft>
              <a:buFont typeface="+mj-lt"/>
              <a:buAutoNum type="arabicPeriod" startAt="4"/>
            </a:pPr>
            <a:r>
              <a:rPr lang="en-US" sz="2400" b="1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Vitamin dan mineral</a:t>
            </a:r>
            <a:endParaRPr lang="en-US" sz="2400" b="0" i="0" dirty="0">
              <a:solidFill>
                <a:srgbClr val="6E6E6E"/>
              </a:solidFill>
              <a:effectLst/>
              <a:latin typeface="Open Sans" panose="020B0606030504020204" pitchFamily="34" charset="0"/>
            </a:endParaRPr>
          </a:p>
          <a:p>
            <a:pPr marL="342900" indent="-342900" algn="l" fontAlgn="base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membutuhkan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lebih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banyak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vitamin &amp; mineral. Kadar vitamin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ASI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dipengaruhi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oleh vitamin yang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dimakan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jadi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suplementasi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vitamin pada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ibu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 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menaikkan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kadar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vitamin ASI.</a:t>
            </a:r>
          </a:p>
          <a:p>
            <a:pPr marL="342900" indent="-342900" algn="l" fontAlgn="base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Vitamin yang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penting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adalah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vitamin B1, B6, B2, B12, vitamin A,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Yodium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dan Selenium. </a:t>
            </a:r>
          </a:p>
          <a:p>
            <a:pPr marL="342900" indent="-342900" algn="l" fontAlgn="base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Kebutuhan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vitamin dan mineral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adalah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 3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porsi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sehari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dari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sayuran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dan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buah-buahan.ibu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menyusui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rentan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terhadap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kekurangan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gizi</a:t>
            </a:r>
            <a:r>
              <a:rPr lang="en-US" sz="2400" b="0" i="0" dirty="0">
                <a:solidFill>
                  <a:srgbClr val="6E6E6E"/>
                </a:solidFill>
                <a:effectLst/>
                <a:latin typeface="Open Sans" panose="020B060603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24099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73B1E-D172-1804-E139-811303740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background\background40.jpg">
            <a:extLst>
              <a:ext uri="{FF2B5EF4-FFF2-40B4-BE49-F238E27FC236}">
                <a16:creationId xmlns:a16="http://schemas.microsoft.com/office/drawing/2014/main" id="{2D89F3D9-6A9F-BB65-2AB3-41ACA8B71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84" y="2471057"/>
            <a:ext cx="10504714" cy="433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E09B661-060C-FA65-0FDE-17611B7AB41B}"/>
              </a:ext>
            </a:extLst>
          </p:cNvPr>
          <p:cNvSpPr/>
          <p:nvPr/>
        </p:nvSpPr>
        <p:spPr>
          <a:xfrm>
            <a:off x="1814104" y="3091543"/>
            <a:ext cx="9376410" cy="2231571"/>
          </a:xfrm>
          <a:custGeom>
            <a:avLst/>
            <a:gdLst>
              <a:gd name="connsiteX0" fmla="*/ 0 w 5338063"/>
              <a:gd name="connsiteY0" fmla="*/ 132843 h 797040"/>
              <a:gd name="connsiteX1" fmla="*/ 132843 w 5338063"/>
              <a:gd name="connsiteY1" fmla="*/ 0 h 797040"/>
              <a:gd name="connsiteX2" fmla="*/ 5205220 w 5338063"/>
              <a:gd name="connsiteY2" fmla="*/ 0 h 797040"/>
              <a:gd name="connsiteX3" fmla="*/ 5338063 w 5338063"/>
              <a:gd name="connsiteY3" fmla="*/ 132843 h 797040"/>
              <a:gd name="connsiteX4" fmla="*/ 5338063 w 5338063"/>
              <a:gd name="connsiteY4" fmla="*/ 664197 h 797040"/>
              <a:gd name="connsiteX5" fmla="*/ 5205220 w 5338063"/>
              <a:gd name="connsiteY5" fmla="*/ 797040 h 797040"/>
              <a:gd name="connsiteX6" fmla="*/ 132843 w 5338063"/>
              <a:gd name="connsiteY6" fmla="*/ 797040 h 797040"/>
              <a:gd name="connsiteX7" fmla="*/ 0 w 5338063"/>
              <a:gd name="connsiteY7" fmla="*/ 664197 h 797040"/>
              <a:gd name="connsiteX8" fmla="*/ 0 w 5338063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8063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5205220" y="0"/>
                </a:lnTo>
                <a:cubicBezTo>
                  <a:pt x="5278587" y="0"/>
                  <a:pt x="5338063" y="59476"/>
                  <a:pt x="5338063" y="132843"/>
                </a:cubicBezTo>
                <a:lnTo>
                  <a:pt x="5338063" y="664197"/>
                </a:lnTo>
                <a:cubicBezTo>
                  <a:pt x="5338063" y="737564"/>
                  <a:pt x="5278587" y="797040"/>
                  <a:pt x="5205220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674" tIns="38908" rIns="240674" bIns="38908" numCol="1" spcCol="1270" anchor="ctr" anchorCtr="0">
            <a:noAutofit/>
          </a:bodyPr>
          <a:lstStyle/>
          <a:p>
            <a:pPr marR="0" lvl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PESAN GIZI SEIMBANG IBU MENYUSUI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473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0DF535-00B6-471F-F92D-C27DC052F06D}"/>
              </a:ext>
            </a:extLst>
          </p:cNvPr>
          <p:cNvSpPr txBox="1"/>
          <p:nvPr/>
        </p:nvSpPr>
        <p:spPr>
          <a:xfrm>
            <a:off x="1519178" y="560326"/>
            <a:ext cx="99976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Gizi pada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menyusui</a:t>
            </a:r>
            <a:r>
              <a:rPr lang="en-US" dirty="0"/>
              <a:t> sangat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ASI. Status Gizi pada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menyusui</a:t>
            </a:r>
            <a:r>
              <a:rPr lang="en-US" dirty="0"/>
              <a:t> sangat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dan volume ASI. </a:t>
            </a:r>
            <a:r>
              <a:rPr lang="en-US" dirty="0" err="1"/>
              <a:t>Meningkatnya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ASI juga di </a:t>
            </a:r>
            <a:r>
              <a:rPr lang="en-US" dirty="0" err="1"/>
              <a:t>pengaruhi</a:t>
            </a:r>
            <a:r>
              <a:rPr lang="en-US" dirty="0"/>
              <a:t> oleh </a:t>
            </a:r>
            <a:r>
              <a:rPr lang="en-US" dirty="0" err="1"/>
              <a:t>cadangan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lemak yang di </a:t>
            </a:r>
            <a:r>
              <a:rPr lang="en-US" dirty="0" err="1"/>
              <a:t>ubah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ASI.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EAFEF-752D-150E-F08D-4BBD37448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56" t="44557" r="58988" b="23544"/>
          <a:stretch/>
        </p:blipFill>
        <p:spPr>
          <a:xfrm>
            <a:off x="3437680" y="2407533"/>
            <a:ext cx="2519420" cy="2673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A6FE29-1D5C-846C-1DDE-72CDEC0A78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92" t="39923" r="39336" b="19233"/>
          <a:stretch/>
        </p:blipFill>
        <p:spPr>
          <a:xfrm>
            <a:off x="138896" y="1786842"/>
            <a:ext cx="3298784" cy="3598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B2446-CB45-D36D-173C-994AB20881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786" t="40675" r="44144" b="35866"/>
          <a:stretch/>
        </p:blipFill>
        <p:spPr>
          <a:xfrm>
            <a:off x="6096000" y="1529952"/>
            <a:ext cx="4031850" cy="12132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25FB0C-1885-5966-B09F-DEE9171F91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265" t="46076" r="44558" b="25400"/>
          <a:stretch/>
        </p:blipFill>
        <p:spPr>
          <a:xfrm>
            <a:off x="6092139" y="2806058"/>
            <a:ext cx="4166886" cy="14881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EAA34F-D96E-3DD6-8C08-204B1E442B2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689" t="44051" r="44178" b="37890"/>
          <a:stretch/>
        </p:blipFill>
        <p:spPr>
          <a:xfrm>
            <a:off x="6153874" y="4330248"/>
            <a:ext cx="4039565" cy="9233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D03068-F947-A6BE-8544-4B2C0A18C28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785" t="47089" r="43892" b="36878"/>
          <a:stretch/>
        </p:blipFill>
        <p:spPr>
          <a:xfrm>
            <a:off x="6184736" y="5306979"/>
            <a:ext cx="4062714" cy="110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42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54D505-7315-7BAF-C5CC-BA310CCA1F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62" t="24979" r="13227" b="9029"/>
          <a:stretch/>
        </p:blipFill>
        <p:spPr>
          <a:xfrm>
            <a:off x="1527859" y="717630"/>
            <a:ext cx="9630136" cy="537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70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4E4612-FB5F-4409-91DD-C01D0F28F2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91" t="26667" r="17690" b="27426"/>
          <a:stretch/>
        </p:blipFill>
        <p:spPr>
          <a:xfrm>
            <a:off x="1527858" y="1435261"/>
            <a:ext cx="9514390" cy="4618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59CB7A-7547-AE06-D8BD-B0095113F471}"/>
              </a:ext>
            </a:extLst>
          </p:cNvPr>
          <p:cNvSpPr txBox="1"/>
          <p:nvPr/>
        </p:nvSpPr>
        <p:spPr>
          <a:xfrm>
            <a:off x="2141316" y="666469"/>
            <a:ext cx="77318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ISI PIRINGKU, ANJURAN KONSUMSI PANGAN PADA SETIAP WAKTU MAKAN (MAKAN PAGI, MAKAN SIANG, DAN MAKAN SORE/MALAM)</a:t>
            </a:r>
          </a:p>
        </p:txBody>
      </p:sp>
    </p:spTree>
    <p:extLst>
      <p:ext uri="{BB962C8B-B14F-4D97-AF65-F5344CB8AC3E}">
        <p14:creationId xmlns:p14="http://schemas.microsoft.com/office/powerpoint/2010/main" val="4203780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C20643-C5A3-A5A5-3EE4-A4CCAF98FC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715" t="21434" r="22912" b="5147"/>
          <a:stretch/>
        </p:blipFill>
        <p:spPr>
          <a:xfrm>
            <a:off x="2893672" y="798653"/>
            <a:ext cx="6967958" cy="4815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07866A-6B18-2C75-AB29-B490D398EF0E}"/>
              </a:ext>
            </a:extLst>
          </p:cNvPr>
          <p:cNvSpPr txBox="1"/>
          <p:nvPr/>
        </p:nvSpPr>
        <p:spPr>
          <a:xfrm>
            <a:off x="2349661" y="5972537"/>
            <a:ext cx="3229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Kemenkes</a:t>
            </a:r>
            <a:r>
              <a:rPr lang="en-US" dirty="0"/>
              <a:t>, 2024</a:t>
            </a:r>
          </a:p>
        </p:txBody>
      </p:sp>
    </p:spTree>
    <p:extLst>
      <p:ext uri="{BB962C8B-B14F-4D97-AF65-F5344CB8AC3E}">
        <p14:creationId xmlns:p14="http://schemas.microsoft.com/office/powerpoint/2010/main" val="2303551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F4C4D9-8A49-6AA3-8729-04EA35D469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32" t="22278" r="11994" b="9367"/>
          <a:stretch/>
        </p:blipFill>
        <p:spPr>
          <a:xfrm>
            <a:off x="1250066" y="787078"/>
            <a:ext cx="10359342" cy="540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28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737BD3-0777-1074-8467-E5F29044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646" t="20422" r="13418" b="10718"/>
          <a:stretch/>
        </p:blipFill>
        <p:spPr>
          <a:xfrm>
            <a:off x="1215342" y="856527"/>
            <a:ext cx="10301468" cy="530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913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E46C9-61A7-0E3D-FB0E-8EE260014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background\background40.jpg">
            <a:extLst>
              <a:ext uri="{FF2B5EF4-FFF2-40B4-BE49-F238E27FC236}">
                <a16:creationId xmlns:a16="http://schemas.microsoft.com/office/drawing/2014/main" id="{E1E318A5-48CD-2912-6391-060B99851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84" y="2471057"/>
            <a:ext cx="10504714" cy="433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1F3E42-AEAE-1931-F05B-5C74E719EE91}"/>
              </a:ext>
            </a:extLst>
          </p:cNvPr>
          <p:cNvSpPr/>
          <p:nvPr/>
        </p:nvSpPr>
        <p:spPr>
          <a:xfrm>
            <a:off x="1814104" y="3091543"/>
            <a:ext cx="9376410" cy="2231571"/>
          </a:xfrm>
          <a:custGeom>
            <a:avLst/>
            <a:gdLst>
              <a:gd name="connsiteX0" fmla="*/ 0 w 5338063"/>
              <a:gd name="connsiteY0" fmla="*/ 132843 h 797040"/>
              <a:gd name="connsiteX1" fmla="*/ 132843 w 5338063"/>
              <a:gd name="connsiteY1" fmla="*/ 0 h 797040"/>
              <a:gd name="connsiteX2" fmla="*/ 5205220 w 5338063"/>
              <a:gd name="connsiteY2" fmla="*/ 0 h 797040"/>
              <a:gd name="connsiteX3" fmla="*/ 5338063 w 5338063"/>
              <a:gd name="connsiteY3" fmla="*/ 132843 h 797040"/>
              <a:gd name="connsiteX4" fmla="*/ 5338063 w 5338063"/>
              <a:gd name="connsiteY4" fmla="*/ 664197 h 797040"/>
              <a:gd name="connsiteX5" fmla="*/ 5205220 w 5338063"/>
              <a:gd name="connsiteY5" fmla="*/ 797040 h 797040"/>
              <a:gd name="connsiteX6" fmla="*/ 132843 w 5338063"/>
              <a:gd name="connsiteY6" fmla="*/ 797040 h 797040"/>
              <a:gd name="connsiteX7" fmla="*/ 0 w 5338063"/>
              <a:gd name="connsiteY7" fmla="*/ 664197 h 797040"/>
              <a:gd name="connsiteX8" fmla="*/ 0 w 5338063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8063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5205220" y="0"/>
                </a:lnTo>
                <a:cubicBezTo>
                  <a:pt x="5278587" y="0"/>
                  <a:pt x="5338063" y="59476"/>
                  <a:pt x="5338063" y="132843"/>
                </a:cubicBezTo>
                <a:lnTo>
                  <a:pt x="5338063" y="664197"/>
                </a:lnTo>
                <a:cubicBezTo>
                  <a:pt x="5338063" y="737564"/>
                  <a:pt x="5278587" y="797040"/>
                  <a:pt x="5205220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674" tIns="38908" rIns="240674" bIns="38908" numCol="1" spcCol="1270" anchor="ctr" anchorCtr="0">
            <a:noAutofit/>
          </a:bodyPr>
          <a:lstStyle/>
          <a:p>
            <a:pPr marR="0" lvl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PENUTUP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313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884AF8-7F14-0724-0D4B-9DB1839334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46" t="38650" r="32026" b="17637"/>
          <a:stretch/>
        </p:blipFill>
        <p:spPr>
          <a:xfrm>
            <a:off x="358816" y="1145894"/>
            <a:ext cx="5451676" cy="5058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07EBBF-61DC-770A-5827-AF435DD619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304" t="47089" r="35158" b="6667"/>
          <a:stretch/>
        </p:blipFill>
        <p:spPr>
          <a:xfrm>
            <a:off x="6192454" y="1354238"/>
            <a:ext cx="5640730" cy="47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54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D44507-64A9-CEDC-0A71-68AE4876FF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62" t="32067" r="20918" b="10380"/>
          <a:stretch/>
        </p:blipFill>
        <p:spPr>
          <a:xfrm>
            <a:off x="266218" y="1412111"/>
            <a:ext cx="11783027" cy="47340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2FB3BE-01BF-262F-7923-D27BD07CC05C}"/>
              </a:ext>
            </a:extLst>
          </p:cNvPr>
          <p:cNvSpPr txBox="1"/>
          <p:nvPr/>
        </p:nvSpPr>
        <p:spPr>
          <a:xfrm>
            <a:off x="2951544" y="879676"/>
            <a:ext cx="6285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ZAT GIZI PENTING UNTUK IBU MENYUSUI</a:t>
            </a:r>
          </a:p>
        </p:txBody>
      </p:sp>
    </p:spTree>
    <p:extLst>
      <p:ext uri="{BB962C8B-B14F-4D97-AF65-F5344CB8AC3E}">
        <p14:creationId xmlns:p14="http://schemas.microsoft.com/office/powerpoint/2010/main" val="4232445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801FF6C-52EB-4409-BFB0-B920836DD16A}"/>
              </a:ext>
            </a:extLst>
          </p:cNvPr>
          <p:cNvSpPr/>
          <p:nvPr/>
        </p:nvSpPr>
        <p:spPr>
          <a:xfrm>
            <a:off x="497011" y="191030"/>
            <a:ext cx="11197978" cy="606287"/>
          </a:xfrm>
          <a:custGeom>
            <a:avLst/>
            <a:gdLst>
              <a:gd name="connsiteX0" fmla="*/ 0 w 5338063"/>
              <a:gd name="connsiteY0" fmla="*/ 132843 h 797040"/>
              <a:gd name="connsiteX1" fmla="*/ 132843 w 5338063"/>
              <a:gd name="connsiteY1" fmla="*/ 0 h 797040"/>
              <a:gd name="connsiteX2" fmla="*/ 5205220 w 5338063"/>
              <a:gd name="connsiteY2" fmla="*/ 0 h 797040"/>
              <a:gd name="connsiteX3" fmla="*/ 5338063 w 5338063"/>
              <a:gd name="connsiteY3" fmla="*/ 132843 h 797040"/>
              <a:gd name="connsiteX4" fmla="*/ 5338063 w 5338063"/>
              <a:gd name="connsiteY4" fmla="*/ 664197 h 797040"/>
              <a:gd name="connsiteX5" fmla="*/ 5205220 w 5338063"/>
              <a:gd name="connsiteY5" fmla="*/ 797040 h 797040"/>
              <a:gd name="connsiteX6" fmla="*/ 132843 w 5338063"/>
              <a:gd name="connsiteY6" fmla="*/ 797040 h 797040"/>
              <a:gd name="connsiteX7" fmla="*/ 0 w 5338063"/>
              <a:gd name="connsiteY7" fmla="*/ 664197 h 797040"/>
              <a:gd name="connsiteX8" fmla="*/ 0 w 5338063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8063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5205220" y="0"/>
                </a:lnTo>
                <a:cubicBezTo>
                  <a:pt x="5278587" y="0"/>
                  <a:pt x="5338063" y="59476"/>
                  <a:pt x="5338063" y="132843"/>
                </a:cubicBezTo>
                <a:lnTo>
                  <a:pt x="5338063" y="664197"/>
                </a:lnTo>
                <a:cubicBezTo>
                  <a:pt x="5338063" y="737564"/>
                  <a:pt x="5278587" y="797040"/>
                  <a:pt x="5205220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674" tIns="38908" rIns="240674" bIns="389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dirty="0"/>
              <a:t>ANALISIS KLUSTERING MASALAH GIZI BALITA MENURUT FAKTOR DETERMINAN STUNTING</a:t>
            </a:r>
            <a:r>
              <a:rPr lang="en-US" sz="2000" kern="1200" dirty="0"/>
              <a:t>, TAHUN 2018</a:t>
            </a:r>
            <a:endParaRPr lang="en-ID" sz="2000" kern="12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B99A06-B784-4B22-B696-69BEE9DD5F2B}"/>
              </a:ext>
            </a:extLst>
          </p:cNvPr>
          <p:cNvGrpSpPr/>
          <p:nvPr/>
        </p:nvGrpSpPr>
        <p:grpSpPr>
          <a:xfrm>
            <a:off x="292825" y="2485028"/>
            <a:ext cx="11290771" cy="4020275"/>
            <a:chOff x="292825" y="2485028"/>
            <a:chExt cx="11290771" cy="402027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788A4E7-B672-49C8-9EFD-EFF0F2ABD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2702" b="3909"/>
            <a:stretch/>
          </p:blipFill>
          <p:spPr>
            <a:xfrm>
              <a:off x="292825" y="2485028"/>
              <a:ext cx="11290771" cy="402027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C08803E-1B21-4F96-8E35-7212ECCC74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0311" t="10096" b="71476"/>
            <a:stretch/>
          </p:blipFill>
          <p:spPr>
            <a:xfrm>
              <a:off x="10555875" y="2659573"/>
              <a:ext cx="934928" cy="769427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43C4370-A668-4BEB-816D-B6EA67C257C5}"/>
              </a:ext>
            </a:extLst>
          </p:cNvPr>
          <p:cNvSpPr txBox="1"/>
          <p:nvPr/>
        </p:nvSpPr>
        <p:spPr>
          <a:xfrm>
            <a:off x="292825" y="884590"/>
            <a:ext cx="3805645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Determinan</a:t>
            </a:r>
            <a:r>
              <a:rPr lang="en-US" sz="1600" b="1" dirty="0"/>
              <a:t> Stunting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Balita</a:t>
            </a:r>
            <a:r>
              <a:rPr lang="en-US" sz="1600" b="1" dirty="0"/>
              <a:t> (5-59 </a:t>
            </a:r>
            <a:r>
              <a:rPr lang="en-US" sz="1600" b="1" dirty="0" err="1"/>
              <a:t>bln</a:t>
            </a:r>
            <a:r>
              <a:rPr lang="en-US" sz="1600" b="1" dirty="0"/>
              <a:t> </a:t>
            </a:r>
            <a:r>
              <a:rPr lang="en-US" sz="1600" b="1" dirty="0" err="1"/>
              <a:t>mendapat</a:t>
            </a:r>
            <a:r>
              <a:rPr lang="en-US" sz="1600" b="1" dirty="0"/>
              <a:t> PMT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Ibu </a:t>
            </a:r>
            <a:r>
              <a:rPr lang="en-US" sz="1600" b="1" dirty="0" err="1"/>
              <a:t>bersalin</a:t>
            </a:r>
            <a:r>
              <a:rPr lang="en-US" sz="1600" b="1" dirty="0"/>
              <a:t> di </a:t>
            </a:r>
            <a:r>
              <a:rPr lang="en-US" sz="1600" b="1" dirty="0" err="1"/>
              <a:t>Fasyankes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Ibu </a:t>
            </a:r>
            <a:r>
              <a:rPr lang="en-US" sz="1600" b="1" dirty="0" err="1"/>
              <a:t>hamil</a:t>
            </a:r>
            <a:r>
              <a:rPr lang="en-US" sz="1600" b="1" dirty="0"/>
              <a:t> </a:t>
            </a:r>
            <a:r>
              <a:rPr lang="en-US" sz="1600" b="1" dirty="0" err="1"/>
              <a:t>mendapat</a:t>
            </a:r>
            <a:r>
              <a:rPr lang="en-US" sz="1600" b="1" dirty="0"/>
              <a:t> TTD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Balita</a:t>
            </a:r>
            <a:r>
              <a:rPr lang="en-US" sz="1600" b="1" dirty="0"/>
              <a:t> </a:t>
            </a:r>
            <a:r>
              <a:rPr lang="en-US" sz="1600" b="1" dirty="0" err="1"/>
              <a:t>mendapat</a:t>
            </a:r>
            <a:r>
              <a:rPr lang="en-US" sz="1600" b="1" dirty="0"/>
              <a:t> </a:t>
            </a:r>
            <a:r>
              <a:rPr lang="en-US" sz="1600" b="1" dirty="0" err="1"/>
              <a:t>imunisasi</a:t>
            </a:r>
            <a:r>
              <a:rPr lang="en-US" sz="1600" b="1" dirty="0"/>
              <a:t> </a:t>
            </a:r>
            <a:r>
              <a:rPr lang="en-US" sz="1600" b="1" dirty="0" err="1"/>
              <a:t>lengkap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Penimbangan</a:t>
            </a:r>
            <a:r>
              <a:rPr lang="en-US" sz="1600" b="1" dirty="0"/>
              <a:t> </a:t>
            </a:r>
            <a:r>
              <a:rPr lang="en-US" sz="1600" b="1" dirty="0" err="1"/>
              <a:t>Balita</a:t>
            </a:r>
            <a:r>
              <a:rPr lang="en-US" sz="1600" b="1" dirty="0"/>
              <a:t> </a:t>
            </a:r>
            <a:r>
              <a:rPr lang="en-US" sz="1600" b="1" dirty="0" err="1"/>
              <a:t>sesuai</a:t>
            </a:r>
            <a:r>
              <a:rPr lang="en-US" sz="1600" b="1" dirty="0"/>
              <a:t> </a:t>
            </a:r>
            <a:r>
              <a:rPr lang="en-US" sz="1600" b="1" dirty="0" err="1"/>
              <a:t>standar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Balita</a:t>
            </a:r>
            <a:r>
              <a:rPr lang="en-US" sz="1600" b="1" dirty="0"/>
              <a:t> </a:t>
            </a:r>
            <a:r>
              <a:rPr lang="en-US" sz="1600" b="1" dirty="0" err="1"/>
              <a:t>mendapat</a:t>
            </a:r>
            <a:r>
              <a:rPr lang="en-US" sz="1600" b="1" dirty="0"/>
              <a:t> vitamin A</a:t>
            </a:r>
            <a:endParaRPr lang="en-ID" sz="1600" b="1" dirty="0"/>
          </a:p>
        </p:txBody>
      </p:sp>
      <p:pic>
        <p:nvPicPr>
          <p:cNvPr id="15" name="Picture 2" descr="D:\background\background40.jpg">
            <a:extLst>
              <a:ext uri="{FF2B5EF4-FFF2-40B4-BE49-F238E27FC236}">
                <a16:creationId xmlns:a16="http://schemas.microsoft.com/office/drawing/2014/main" id="{62BD967F-B6AD-4785-BD14-3140404C8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id="{ED585B65-81D5-4AE8-9ECD-BC14A977D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932" y="3499588"/>
            <a:ext cx="6252891" cy="73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Arial" panose="020B0604020202020204" pitchFamily="34" charset="0"/>
              </a:rPr>
              <a:t>Terima</a:t>
            </a:r>
            <a:r>
              <a:rPr kumimoji="0" lang="en-US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  <a:ea typeface="+mn-ea"/>
                <a:cs typeface="Arial" panose="020B0604020202020204" pitchFamily="34" charset="0"/>
              </a:rPr>
              <a:t> Kasih</a:t>
            </a:r>
            <a:endParaRPr kumimoji="0" lang="en-US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ras Bold ITC" panose="020B0907030504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88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934</Words>
  <Application>Microsoft Office PowerPoint</Application>
  <PresentationFormat>Widescreen</PresentationFormat>
  <Paragraphs>73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Arsenal</vt:lpstr>
      <vt:lpstr>Calibri</vt:lpstr>
      <vt:lpstr>Calibri Light</vt:lpstr>
      <vt:lpstr>Eras Bold ITC</vt:lpstr>
      <vt:lpstr>Gill Sans MT</vt:lpstr>
      <vt:lpstr>Open Sans</vt:lpstr>
      <vt:lpstr>Wingdings</vt:lpstr>
      <vt:lpstr>1_Office Theme</vt:lpstr>
      <vt:lpstr>NUTRISI UNTUK IBU MENYUSUI: KUNCI ASI BERKUALITAS DAN MEMBANGUN MENU SEHAT UNTUK MENYUSUI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Doddy Izwardy</dc:creator>
  <cp:lastModifiedBy>Doddy Izwardy</cp:lastModifiedBy>
  <cp:revision>3</cp:revision>
  <dcterms:created xsi:type="dcterms:W3CDTF">2025-02-14T10:37:24Z</dcterms:created>
  <dcterms:modified xsi:type="dcterms:W3CDTF">2025-02-14T22:10:00Z</dcterms:modified>
</cp:coreProperties>
</file>